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301" r:id="rId3"/>
    <p:sldId id="302" r:id="rId4"/>
    <p:sldId id="303" r:id="rId5"/>
    <p:sldId id="273" r:id="rId6"/>
    <p:sldId id="257" r:id="rId7"/>
    <p:sldId id="288" r:id="rId8"/>
    <p:sldId id="289" r:id="rId9"/>
    <p:sldId id="274" r:id="rId10"/>
    <p:sldId id="259" r:id="rId11"/>
    <p:sldId id="261" r:id="rId12"/>
    <p:sldId id="306" r:id="rId13"/>
    <p:sldId id="260" r:id="rId14"/>
    <p:sldId id="307" r:id="rId15"/>
    <p:sldId id="297" r:id="rId16"/>
    <p:sldId id="299" r:id="rId17"/>
    <p:sldId id="298" r:id="rId18"/>
    <p:sldId id="283" r:id="rId19"/>
    <p:sldId id="279" r:id="rId20"/>
    <p:sldId id="280" r:id="rId21"/>
    <p:sldId id="281" r:id="rId22"/>
    <p:sldId id="282" r:id="rId23"/>
    <p:sldId id="284" r:id="rId24"/>
    <p:sldId id="285" r:id="rId25"/>
    <p:sldId id="308" r:id="rId26"/>
    <p:sldId id="295" r:id="rId27"/>
    <p:sldId id="296" r:id="rId28"/>
    <p:sldId id="300" r:id="rId29"/>
    <p:sldId id="304" r:id="rId30"/>
    <p:sldId id="286" r:id="rId31"/>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864" autoAdjust="0"/>
    <p:restoredTop sz="94660"/>
  </p:normalViewPr>
  <p:slideViewPr>
    <p:cSldViewPr snapToGrid="0">
      <p:cViewPr varScale="1">
        <p:scale>
          <a:sx n="113" d="100"/>
          <a:sy n="113" d="100"/>
        </p:scale>
        <p:origin x="120" y="15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8BF6F0C5-57DE-45B6-A1B4-2A7103A939E9}" type="datetimeFigureOut">
              <a:rPr lang="en-US" smtClean="0"/>
              <a:t>1/27/2020</a:t>
            </a:fld>
            <a:endParaRPr lang="en-US" dirty="0"/>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5C3BF684-FCB8-45A0-AF4B-C120A4BB610C}" type="slidenum">
              <a:rPr lang="en-US" smtClean="0"/>
              <a:t>‹#›</a:t>
            </a:fld>
            <a:endParaRPr lang="en-US" dirty="0"/>
          </a:p>
        </p:txBody>
      </p:sp>
    </p:spTree>
    <p:extLst>
      <p:ext uri="{BB962C8B-B14F-4D97-AF65-F5344CB8AC3E}">
        <p14:creationId xmlns:p14="http://schemas.microsoft.com/office/powerpoint/2010/main" val="216676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53953438-6C9F-4B57-A88A-7173022E5E75}" type="datetimeFigureOut">
              <a:rPr lang="en-US" smtClean="0"/>
              <a:t>1/27/2020</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2BE6F669-5C74-4B7A-9429-9E12463E4D45}" type="slidenum">
              <a:rPr lang="en-US" smtClean="0"/>
              <a:t>‹#›</a:t>
            </a:fld>
            <a:endParaRPr lang="en-US" dirty="0"/>
          </a:p>
        </p:txBody>
      </p:sp>
    </p:spTree>
    <p:extLst>
      <p:ext uri="{BB962C8B-B14F-4D97-AF65-F5344CB8AC3E}">
        <p14:creationId xmlns:p14="http://schemas.microsoft.com/office/powerpoint/2010/main" val="2323711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E6F669-5C74-4B7A-9429-9E12463E4D45}" type="slidenum">
              <a:rPr lang="en-US" smtClean="0"/>
              <a:t>1</a:t>
            </a:fld>
            <a:endParaRPr lang="en-US" dirty="0"/>
          </a:p>
        </p:txBody>
      </p:sp>
    </p:spTree>
    <p:extLst>
      <p:ext uri="{BB962C8B-B14F-4D97-AF65-F5344CB8AC3E}">
        <p14:creationId xmlns:p14="http://schemas.microsoft.com/office/powerpoint/2010/main" val="350693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E6F669-5C74-4B7A-9429-9E12463E4D45}" type="slidenum">
              <a:rPr lang="en-US" smtClean="0"/>
              <a:t>10</a:t>
            </a:fld>
            <a:endParaRPr lang="en-US"/>
          </a:p>
        </p:txBody>
      </p:sp>
    </p:spTree>
    <p:extLst>
      <p:ext uri="{BB962C8B-B14F-4D97-AF65-F5344CB8AC3E}">
        <p14:creationId xmlns:p14="http://schemas.microsoft.com/office/powerpoint/2010/main" val="2764442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E6F669-5C74-4B7A-9429-9E12463E4D45}" type="slidenum">
              <a:rPr lang="en-US" smtClean="0"/>
              <a:t>11</a:t>
            </a:fld>
            <a:endParaRPr lang="en-US"/>
          </a:p>
        </p:txBody>
      </p:sp>
    </p:spTree>
    <p:extLst>
      <p:ext uri="{BB962C8B-B14F-4D97-AF65-F5344CB8AC3E}">
        <p14:creationId xmlns:p14="http://schemas.microsoft.com/office/powerpoint/2010/main" val="3770990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E6F669-5C74-4B7A-9429-9E12463E4D45}" type="slidenum">
              <a:rPr lang="en-US" smtClean="0"/>
              <a:t>12</a:t>
            </a:fld>
            <a:endParaRPr lang="en-US"/>
          </a:p>
        </p:txBody>
      </p:sp>
    </p:spTree>
    <p:extLst>
      <p:ext uri="{BB962C8B-B14F-4D97-AF65-F5344CB8AC3E}">
        <p14:creationId xmlns:p14="http://schemas.microsoft.com/office/powerpoint/2010/main" val="1434810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E6F669-5C74-4B7A-9429-9E12463E4D45}" type="slidenum">
              <a:rPr lang="en-US" smtClean="0"/>
              <a:t>13</a:t>
            </a:fld>
            <a:endParaRPr lang="en-US"/>
          </a:p>
        </p:txBody>
      </p:sp>
    </p:spTree>
    <p:extLst>
      <p:ext uri="{BB962C8B-B14F-4D97-AF65-F5344CB8AC3E}">
        <p14:creationId xmlns:p14="http://schemas.microsoft.com/office/powerpoint/2010/main" val="1201296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E6F669-5C74-4B7A-9429-9E12463E4D45}" type="slidenum">
              <a:rPr lang="en-US" smtClean="0"/>
              <a:t>14</a:t>
            </a:fld>
            <a:endParaRPr lang="en-US"/>
          </a:p>
        </p:txBody>
      </p:sp>
    </p:spTree>
    <p:extLst>
      <p:ext uri="{BB962C8B-B14F-4D97-AF65-F5344CB8AC3E}">
        <p14:creationId xmlns:p14="http://schemas.microsoft.com/office/powerpoint/2010/main" val="3073989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E6F669-5C74-4B7A-9429-9E12463E4D45}" type="slidenum">
              <a:rPr lang="en-US" smtClean="0"/>
              <a:t>15</a:t>
            </a:fld>
            <a:endParaRPr lang="en-US"/>
          </a:p>
        </p:txBody>
      </p:sp>
    </p:spTree>
    <p:extLst>
      <p:ext uri="{BB962C8B-B14F-4D97-AF65-F5344CB8AC3E}">
        <p14:creationId xmlns:p14="http://schemas.microsoft.com/office/powerpoint/2010/main" val="3118911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E6F669-5C74-4B7A-9429-9E12463E4D45}" type="slidenum">
              <a:rPr lang="en-US" smtClean="0"/>
              <a:t>16</a:t>
            </a:fld>
            <a:endParaRPr lang="en-US"/>
          </a:p>
        </p:txBody>
      </p:sp>
    </p:spTree>
    <p:extLst>
      <p:ext uri="{BB962C8B-B14F-4D97-AF65-F5344CB8AC3E}">
        <p14:creationId xmlns:p14="http://schemas.microsoft.com/office/powerpoint/2010/main" val="2504155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E6F669-5C74-4B7A-9429-9E12463E4D45}" type="slidenum">
              <a:rPr lang="en-US" smtClean="0"/>
              <a:t>17</a:t>
            </a:fld>
            <a:endParaRPr lang="en-US"/>
          </a:p>
        </p:txBody>
      </p:sp>
    </p:spTree>
    <p:extLst>
      <p:ext uri="{BB962C8B-B14F-4D97-AF65-F5344CB8AC3E}">
        <p14:creationId xmlns:p14="http://schemas.microsoft.com/office/powerpoint/2010/main" val="1294649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E6F669-5C74-4B7A-9429-9E12463E4D45}" type="slidenum">
              <a:rPr lang="en-US" smtClean="0"/>
              <a:t>18</a:t>
            </a:fld>
            <a:endParaRPr lang="en-US"/>
          </a:p>
        </p:txBody>
      </p:sp>
    </p:spTree>
    <p:extLst>
      <p:ext uri="{BB962C8B-B14F-4D97-AF65-F5344CB8AC3E}">
        <p14:creationId xmlns:p14="http://schemas.microsoft.com/office/powerpoint/2010/main" val="3168534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E6F669-5C74-4B7A-9429-9E12463E4D45}" type="slidenum">
              <a:rPr lang="en-US" smtClean="0"/>
              <a:t>19</a:t>
            </a:fld>
            <a:endParaRPr lang="en-US"/>
          </a:p>
        </p:txBody>
      </p:sp>
    </p:spTree>
    <p:extLst>
      <p:ext uri="{BB962C8B-B14F-4D97-AF65-F5344CB8AC3E}">
        <p14:creationId xmlns:p14="http://schemas.microsoft.com/office/powerpoint/2010/main" val="56439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E6F669-5C74-4B7A-9429-9E12463E4D45}" type="slidenum">
              <a:rPr lang="en-US" smtClean="0"/>
              <a:t>2</a:t>
            </a:fld>
            <a:endParaRPr lang="en-US"/>
          </a:p>
        </p:txBody>
      </p:sp>
    </p:spTree>
    <p:extLst>
      <p:ext uri="{BB962C8B-B14F-4D97-AF65-F5344CB8AC3E}">
        <p14:creationId xmlns:p14="http://schemas.microsoft.com/office/powerpoint/2010/main" val="3842929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E6F669-5C74-4B7A-9429-9E12463E4D45}" type="slidenum">
              <a:rPr lang="en-US" smtClean="0"/>
              <a:t>20</a:t>
            </a:fld>
            <a:endParaRPr lang="en-US"/>
          </a:p>
        </p:txBody>
      </p:sp>
    </p:spTree>
    <p:extLst>
      <p:ext uri="{BB962C8B-B14F-4D97-AF65-F5344CB8AC3E}">
        <p14:creationId xmlns:p14="http://schemas.microsoft.com/office/powerpoint/2010/main" val="1079824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E6F669-5C74-4B7A-9429-9E12463E4D45}" type="slidenum">
              <a:rPr lang="en-US" smtClean="0"/>
              <a:t>21</a:t>
            </a:fld>
            <a:endParaRPr lang="en-US"/>
          </a:p>
        </p:txBody>
      </p:sp>
    </p:spTree>
    <p:extLst>
      <p:ext uri="{BB962C8B-B14F-4D97-AF65-F5344CB8AC3E}">
        <p14:creationId xmlns:p14="http://schemas.microsoft.com/office/powerpoint/2010/main" val="1701099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E6F669-5C74-4B7A-9429-9E12463E4D45}" type="slidenum">
              <a:rPr lang="en-US" smtClean="0"/>
              <a:t>22</a:t>
            </a:fld>
            <a:endParaRPr lang="en-US"/>
          </a:p>
        </p:txBody>
      </p:sp>
    </p:spTree>
    <p:extLst>
      <p:ext uri="{BB962C8B-B14F-4D97-AF65-F5344CB8AC3E}">
        <p14:creationId xmlns:p14="http://schemas.microsoft.com/office/powerpoint/2010/main" val="26703313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E6F669-5C74-4B7A-9429-9E12463E4D45}" type="slidenum">
              <a:rPr lang="en-US" smtClean="0"/>
              <a:t>23</a:t>
            </a:fld>
            <a:endParaRPr lang="en-US"/>
          </a:p>
        </p:txBody>
      </p:sp>
    </p:spTree>
    <p:extLst>
      <p:ext uri="{BB962C8B-B14F-4D97-AF65-F5344CB8AC3E}">
        <p14:creationId xmlns:p14="http://schemas.microsoft.com/office/powerpoint/2010/main" val="41378429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E6F669-5C74-4B7A-9429-9E12463E4D45}" type="slidenum">
              <a:rPr lang="en-US" smtClean="0"/>
              <a:t>24</a:t>
            </a:fld>
            <a:endParaRPr lang="en-US"/>
          </a:p>
        </p:txBody>
      </p:sp>
    </p:spTree>
    <p:extLst>
      <p:ext uri="{BB962C8B-B14F-4D97-AF65-F5344CB8AC3E}">
        <p14:creationId xmlns:p14="http://schemas.microsoft.com/office/powerpoint/2010/main" val="25154156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E6F669-5C74-4B7A-9429-9E12463E4D45}" type="slidenum">
              <a:rPr lang="en-US" smtClean="0"/>
              <a:t>25</a:t>
            </a:fld>
            <a:endParaRPr lang="en-US"/>
          </a:p>
        </p:txBody>
      </p:sp>
    </p:spTree>
    <p:extLst>
      <p:ext uri="{BB962C8B-B14F-4D97-AF65-F5344CB8AC3E}">
        <p14:creationId xmlns:p14="http://schemas.microsoft.com/office/powerpoint/2010/main" val="3603827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E6F669-5C74-4B7A-9429-9E12463E4D45}" type="slidenum">
              <a:rPr lang="en-US" smtClean="0"/>
              <a:t>26</a:t>
            </a:fld>
            <a:endParaRPr lang="en-US"/>
          </a:p>
        </p:txBody>
      </p:sp>
    </p:spTree>
    <p:extLst>
      <p:ext uri="{BB962C8B-B14F-4D97-AF65-F5344CB8AC3E}">
        <p14:creationId xmlns:p14="http://schemas.microsoft.com/office/powerpoint/2010/main" val="1382230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E6F669-5C74-4B7A-9429-9E12463E4D45}" type="slidenum">
              <a:rPr lang="en-US" smtClean="0"/>
              <a:t>27</a:t>
            </a:fld>
            <a:endParaRPr lang="en-US"/>
          </a:p>
        </p:txBody>
      </p:sp>
    </p:spTree>
    <p:extLst>
      <p:ext uri="{BB962C8B-B14F-4D97-AF65-F5344CB8AC3E}">
        <p14:creationId xmlns:p14="http://schemas.microsoft.com/office/powerpoint/2010/main" val="31976508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E6F669-5C74-4B7A-9429-9E12463E4D45}" type="slidenum">
              <a:rPr lang="en-US" smtClean="0"/>
              <a:t>28</a:t>
            </a:fld>
            <a:endParaRPr lang="en-US"/>
          </a:p>
        </p:txBody>
      </p:sp>
    </p:spTree>
    <p:extLst>
      <p:ext uri="{BB962C8B-B14F-4D97-AF65-F5344CB8AC3E}">
        <p14:creationId xmlns:p14="http://schemas.microsoft.com/office/powerpoint/2010/main" val="19621045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E6F669-5C74-4B7A-9429-9E12463E4D45}" type="slidenum">
              <a:rPr lang="en-US" smtClean="0"/>
              <a:t>29</a:t>
            </a:fld>
            <a:endParaRPr lang="en-US" dirty="0"/>
          </a:p>
        </p:txBody>
      </p:sp>
    </p:spTree>
    <p:extLst>
      <p:ext uri="{BB962C8B-B14F-4D97-AF65-F5344CB8AC3E}">
        <p14:creationId xmlns:p14="http://schemas.microsoft.com/office/powerpoint/2010/main" val="2066442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E6F669-5C74-4B7A-9429-9E12463E4D45}" type="slidenum">
              <a:rPr lang="en-US" smtClean="0"/>
              <a:t>3</a:t>
            </a:fld>
            <a:endParaRPr lang="en-US"/>
          </a:p>
        </p:txBody>
      </p:sp>
    </p:spTree>
    <p:extLst>
      <p:ext uri="{BB962C8B-B14F-4D97-AF65-F5344CB8AC3E}">
        <p14:creationId xmlns:p14="http://schemas.microsoft.com/office/powerpoint/2010/main" val="10816772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E6F669-5C74-4B7A-9429-9E12463E4D45}" type="slidenum">
              <a:rPr lang="en-US" smtClean="0"/>
              <a:t>30</a:t>
            </a:fld>
            <a:endParaRPr lang="en-US" dirty="0"/>
          </a:p>
        </p:txBody>
      </p:sp>
    </p:spTree>
    <p:extLst>
      <p:ext uri="{BB962C8B-B14F-4D97-AF65-F5344CB8AC3E}">
        <p14:creationId xmlns:p14="http://schemas.microsoft.com/office/powerpoint/2010/main" val="2122246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E6F669-5C74-4B7A-9429-9E12463E4D45}" type="slidenum">
              <a:rPr lang="en-US" smtClean="0"/>
              <a:t>4</a:t>
            </a:fld>
            <a:endParaRPr lang="en-US"/>
          </a:p>
        </p:txBody>
      </p:sp>
    </p:spTree>
    <p:extLst>
      <p:ext uri="{BB962C8B-B14F-4D97-AF65-F5344CB8AC3E}">
        <p14:creationId xmlns:p14="http://schemas.microsoft.com/office/powerpoint/2010/main" val="3019230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E6F669-5C74-4B7A-9429-9E12463E4D45}" type="slidenum">
              <a:rPr lang="en-US" smtClean="0"/>
              <a:t>5</a:t>
            </a:fld>
            <a:endParaRPr lang="en-US"/>
          </a:p>
        </p:txBody>
      </p:sp>
    </p:spTree>
    <p:extLst>
      <p:ext uri="{BB962C8B-B14F-4D97-AF65-F5344CB8AC3E}">
        <p14:creationId xmlns:p14="http://schemas.microsoft.com/office/powerpoint/2010/main" val="350693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E6F669-5C74-4B7A-9429-9E12463E4D45}" type="slidenum">
              <a:rPr lang="en-US" smtClean="0"/>
              <a:t>6</a:t>
            </a:fld>
            <a:endParaRPr lang="en-US"/>
          </a:p>
        </p:txBody>
      </p:sp>
    </p:spTree>
    <p:extLst>
      <p:ext uri="{BB962C8B-B14F-4D97-AF65-F5344CB8AC3E}">
        <p14:creationId xmlns:p14="http://schemas.microsoft.com/office/powerpoint/2010/main" val="583141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2BE6F669-5C74-4B7A-9429-9E12463E4D45}" type="slidenum">
              <a:rPr lang="en-US">
                <a:solidFill>
                  <a:prstClr val="black"/>
                </a:solidFill>
                <a:latin typeface="Calibri" panose="020F0502020204030204"/>
              </a:rPr>
              <a:pPr defTabSz="9317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4274906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2BE6F669-5C74-4B7A-9429-9E12463E4D45}" type="slidenum">
              <a:rPr lang="en-US">
                <a:solidFill>
                  <a:prstClr val="black"/>
                </a:solidFill>
                <a:latin typeface="Calibri" panose="020F0502020204030204"/>
              </a:rPr>
              <a:pPr defTabSz="931774">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2824757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E6F669-5C74-4B7A-9429-9E12463E4D45}" type="slidenum">
              <a:rPr lang="en-US" smtClean="0"/>
              <a:t>9</a:t>
            </a:fld>
            <a:endParaRPr lang="en-US"/>
          </a:p>
        </p:txBody>
      </p:sp>
    </p:spTree>
    <p:extLst>
      <p:ext uri="{BB962C8B-B14F-4D97-AF65-F5344CB8AC3E}">
        <p14:creationId xmlns:p14="http://schemas.microsoft.com/office/powerpoint/2010/main" val="1114770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B39900-2C62-49F4-BF14-9BF7377EC52E}" type="datetimeFigureOut">
              <a:rPr lang="en-US" smtClean="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EABA31-F36C-4D07-888B-4B801819B12F}" type="slidenum">
              <a:rPr lang="en-US" smtClean="0"/>
              <a:t>‹#›</a:t>
            </a:fld>
            <a:endParaRPr lang="en-US" dirty="0"/>
          </a:p>
        </p:txBody>
      </p:sp>
    </p:spTree>
    <p:extLst>
      <p:ext uri="{BB962C8B-B14F-4D97-AF65-F5344CB8AC3E}">
        <p14:creationId xmlns:p14="http://schemas.microsoft.com/office/powerpoint/2010/main" val="3850527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B39900-2C62-49F4-BF14-9BF7377EC52E}" type="datetimeFigureOut">
              <a:rPr lang="en-US" smtClean="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EABA31-F36C-4D07-888B-4B801819B12F}" type="slidenum">
              <a:rPr lang="en-US" smtClean="0"/>
              <a:t>‹#›</a:t>
            </a:fld>
            <a:endParaRPr lang="en-US" dirty="0"/>
          </a:p>
        </p:txBody>
      </p:sp>
    </p:spTree>
    <p:extLst>
      <p:ext uri="{BB962C8B-B14F-4D97-AF65-F5344CB8AC3E}">
        <p14:creationId xmlns:p14="http://schemas.microsoft.com/office/powerpoint/2010/main" val="811498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B39900-2C62-49F4-BF14-9BF7377EC52E}" type="datetimeFigureOut">
              <a:rPr lang="en-US" smtClean="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EABA31-F36C-4D07-888B-4B801819B12F}" type="slidenum">
              <a:rPr lang="en-US" smtClean="0"/>
              <a:t>‹#›</a:t>
            </a:fld>
            <a:endParaRPr lang="en-US" dirty="0"/>
          </a:p>
        </p:txBody>
      </p:sp>
    </p:spTree>
    <p:extLst>
      <p:ext uri="{BB962C8B-B14F-4D97-AF65-F5344CB8AC3E}">
        <p14:creationId xmlns:p14="http://schemas.microsoft.com/office/powerpoint/2010/main" val="3335034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B39900-2C62-49F4-BF14-9BF7377EC52E}" type="datetimeFigureOut">
              <a:rPr lang="en-US" smtClean="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EABA31-F36C-4D07-888B-4B801819B12F}" type="slidenum">
              <a:rPr lang="en-US" smtClean="0"/>
              <a:t>‹#›</a:t>
            </a:fld>
            <a:endParaRPr lang="en-US" dirty="0"/>
          </a:p>
        </p:txBody>
      </p:sp>
    </p:spTree>
    <p:extLst>
      <p:ext uri="{BB962C8B-B14F-4D97-AF65-F5344CB8AC3E}">
        <p14:creationId xmlns:p14="http://schemas.microsoft.com/office/powerpoint/2010/main" val="3502405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B39900-2C62-49F4-BF14-9BF7377EC52E}" type="datetimeFigureOut">
              <a:rPr lang="en-US" smtClean="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EABA31-F36C-4D07-888B-4B801819B12F}" type="slidenum">
              <a:rPr lang="en-US" smtClean="0"/>
              <a:t>‹#›</a:t>
            </a:fld>
            <a:endParaRPr lang="en-US" dirty="0"/>
          </a:p>
        </p:txBody>
      </p:sp>
    </p:spTree>
    <p:extLst>
      <p:ext uri="{BB962C8B-B14F-4D97-AF65-F5344CB8AC3E}">
        <p14:creationId xmlns:p14="http://schemas.microsoft.com/office/powerpoint/2010/main" val="2015295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B39900-2C62-49F4-BF14-9BF7377EC52E}" type="datetimeFigureOut">
              <a:rPr lang="en-US" smtClean="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EABA31-F36C-4D07-888B-4B801819B12F}" type="slidenum">
              <a:rPr lang="en-US" smtClean="0"/>
              <a:t>‹#›</a:t>
            </a:fld>
            <a:endParaRPr lang="en-US" dirty="0"/>
          </a:p>
        </p:txBody>
      </p:sp>
    </p:spTree>
    <p:extLst>
      <p:ext uri="{BB962C8B-B14F-4D97-AF65-F5344CB8AC3E}">
        <p14:creationId xmlns:p14="http://schemas.microsoft.com/office/powerpoint/2010/main" val="2751569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B39900-2C62-49F4-BF14-9BF7377EC52E}" type="datetimeFigureOut">
              <a:rPr lang="en-US" smtClean="0"/>
              <a:t>1/27/2020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EABA31-F36C-4D07-888B-4B801819B12F}" type="slidenum">
              <a:rPr lang="en-US" smtClean="0"/>
              <a:t>‹#›</a:t>
            </a:fld>
            <a:endParaRPr lang="en-US" dirty="0"/>
          </a:p>
        </p:txBody>
      </p:sp>
    </p:spTree>
    <p:extLst>
      <p:ext uri="{BB962C8B-B14F-4D97-AF65-F5344CB8AC3E}">
        <p14:creationId xmlns:p14="http://schemas.microsoft.com/office/powerpoint/2010/main" val="1833929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B39900-2C62-49F4-BF14-9BF7377EC52E}" type="datetimeFigureOut">
              <a:rPr lang="en-US" smtClean="0"/>
              <a:t>1/27/2020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EABA31-F36C-4D07-888B-4B801819B12F}" type="slidenum">
              <a:rPr lang="en-US" smtClean="0"/>
              <a:t>‹#›</a:t>
            </a:fld>
            <a:endParaRPr lang="en-US" dirty="0"/>
          </a:p>
        </p:txBody>
      </p:sp>
    </p:spTree>
    <p:extLst>
      <p:ext uri="{BB962C8B-B14F-4D97-AF65-F5344CB8AC3E}">
        <p14:creationId xmlns:p14="http://schemas.microsoft.com/office/powerpoint/2010/main" val="79395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B39900-2C62-49F4-BF14-9BF7377EC52E}" type="datetimeFigureOut">
              <a:rPr lang="en-US" smtClean="0"/>
              <a:t>1/27/2020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EABA31-F36C-4D07-888B-4B801819B12F}" type="slidenum">
              <a:rPr lang="en-US" smtClean="0"/>
              <a:t>‹#›</a:t>
            </a:fld>
            <a:endParaRPr lang="en-US" dirty="0"/>
          </a:p>
        </p:txBody>
      </p:sp>
    </p:spTree>
    <p:extLst>
      <p:ext uri="{BB962C8B-B14F-4D97-AF65-F5344CB8AC3E}">
        <p14:creationId xmlns:p14="http://schemas.microsoft.com/office/powerpoint/2010/main" val="2224652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EB39900-2C62-49F4-BF14-9BF7377EC52E}" type="datetimeFigureOut">
              <a:rPr lang="en-US" smtClean="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EABA31-F36C-4D07-888B-4B801819B12F}" type="slidenum">
              <a:rPr lang="en-US" smtClean="0"/>
              <a:t>‹#›</a:t>
            </a:fld>
            <a:endParaRPr lang="en-US" dirty="0"/>
          </a:p>
        </p:txBody>
      </p:sp>
    </p:spTree>
    <p:extLst>
      <p:ext uri="{BB962C8B-B14F-4D97-AF65-F5344CB8AC3E}">
        <p14:creationId xmlns:p14="http://schemas.microsoft.com/office/powerpoint/2010/main" val="3124166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EB39900-2C62-49F4-BF14-9BF7377EC52E}" type="datetimeFigureOut">
              <a:rPr lang="en-US" smtClean="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EABA31-F36C-4D07-888B-4B801819B12F}" type="slidenum">
              <a:rPr lang="en-US" smtClean="0"/>
              <a:t>‹#›</a:t>
            </a:fld>
            <a:endParaRPr lang="en-US" dirty="0"/>
          </a:p>
        </p:txBody>
      </p:sp>
    </p:spTree>
    <p:extLst>
      <p:ext uri="{BB962C8B-B14F-4D97-AF65-F5344CB8AC3E}">
        <p14:creationId xmlns:p14="http://schemas.microsoft.com/office/powerpoint/2010/main" val="1824169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B39900-2C62-49F4-BF14-9BF7377EC52E}" type="datetimeFigureOut">
              <a:rPr lang="en-US" smtClean="0"/>
              <a:t>1/27/2020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EABA31-F36C-4D07-888B-4B801819B12F}" type="slidenum">
              <a:rPr lang="en-US" smtClean="0"/>
              <a:t>‹#›</a:t>
            </a:fld>
            <a:endParaRPr lang="en-US" dirty="0"/>
          </a:p>
        </p:txBody>
      </p:sp>
    </p:spTree>
    <p:extLst>
      <p:ext uri="{BB962C8B-B14F-4D97-AF65-F5344CB8AC3E}">
        <p14:creationId xmlns:p14="http://schemas.microsoft.com/office/powerpoint/2010/main" val="3862252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inthrop.peopleadmin.com/hr/"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hyperlink" Target="mailto:poundsl@winthrop.edu" TargetMode="External"/><Relationship Id="rId5" Type="http://schemas.openxmlformats.org/officeDocument/2006/relationships/hyperlink" Target="mailto:sipesk@winthrop.edu" TargetMode="External"/><Relationship Id="rId4" Type="http://schemas.openxmlformats.org/officeDocument/2006/relationships/hyperlink" Target="mailto:Hoffmanns@Winthrop.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1"/>
            <a:ext cx="12192306" cy="6857829"/>
          </a:xfrm>
          <a:prstGeom prst="rect">
            <a:avLst/>
          </a:prstGeom>
        </p:spPr>
      </p:pic>
      <p:sp>
        <p:nvSpPr>
          <p:cNvPr id="2" name="Title 1"/>
          <p:cNvSpPr>
            <a:spLocks noGrp="1"/>
          </p:cNvSpPr>
          <p:nvPr>
            <p:ph type="ctrTitle"/>
          </p:nvPr>
        </p:nvSpPr>
        <p:spPr>
          <a:xfrm>
            <a:off x="2728332" y="661542"/>
            <a:ext cx="9144000" cy="929461"/>
          </a:xfrm>
        </p:spPr>
        <p:txBody>
          <a:bodyPr>
            <a:normAutofit/>
          </a:bodyPr>
          <a:lstStyle/>
          <a:p>
            <a:r>
              <a:rPr lang="en-US" sz="4000" b="1" dirty="0" smtClean="0">
                <a:solidFill>
                  <a:srgbClr val="8A0000"/>
                </a:solidFill>
                <a:latin typeface="+mn-lt"/>
              </a:rPr>
              <a:t>Writing An Effective Position Description</a:t>
            </a:r>
            <a:endParaRPr lang="en-US" sz="4000" b="1" dirty="0">
              <a:solidFill>
                <a:srgbClr val="8A0000"/>
              </a:solidFill>
              <a:latin typeface="+mn-lt"/>
            </a:endParaRPr>
          </a:p>
        </p:txBody>
      </p:sp>
      <p:sp>
        <p:nvSpPr>
          <p:cNvPr id="3" name="Subtitle 2"/>
          <p:cNvSpPr>
            <a:spLocks noGrp="1"/>
          </p:cNvSpPr>
          <p:nvPr>
            <p:ph type="subTitle" idx="1"/>
          </p:nvPr>
        </p:nvSpPr>
        <p:spPr>
          <a:xfrm>
            <a:off x="2728332" y="1494263"/>
            <a:ext cx="9144000" cy="4995747"/>
          </a:xfrm>
        </p:spPr>
        <p:txBody>
          <a:bodyPr>
            <a:normAutofit/>
          </a:bodyPr>
          <a:lstStyle/>
          <a:p>
            <a:pPr marL="342900" indent="-342900" algn="l">
              <a:buFont typeface="Arial" panose="020B0604020202020204" pitchFamily="34" charset="0"/>
              <a:buChar char="•"/>
            </a:pPr>
            <a:endParaRPr lang="en-US" dirty="0" smtClean="0">
              <a:solidFill>
                <a:srgbClr val="740000"/>
              </a:solidFill>
            </a:endParaRPr>
          </a:p>
          <a:p>
            <a:pPr algn="l"/>
            <a:endParaRPr lang="en-US" dirty="0">
              <a:solidFill>
                <a:srgbClr val="740000"/>
              </a:solidFill>
            </a:endParaRPr>
          </a:p>
          <a:p>
            <a:r>
              <a:rPr lang="en-US" sz="2800" b="1" dirty="0" smtClean="0">
                <a:solidFill>
                  <a:srgbClr val="740000"/>
                </a:solidFill>
              </a:rPr>
              <a:t>Division of Human Resources, Employee Diversity, and Wellness</a:t>
            </a:r>
          </a:p>
          <a:p>
            <a:endParaRPr lang="en-US" dirty="0">
              <a:solidFill>
                <a:srgbClr val="740000"/>
              </a:solidFill>
            </a:endParaRPr>
          </a:p>
          <a:p>
            <a:r>
              <a:rPr lang="en-US" dirty="0">
                <a:solidFill>
                  <a:srgbClr val="740000"/>
                </a:solidFill>
              </a:rPr>
              <a:t>Kim Sipes, Employment and Classification/Compensation </a:t>
            </a:r>
            <a:r>
              <a:rPr lang="en-US" dirty="0" smtClean="0">
                <a:solidFill>
                  <a:srgbClr val="740000"/>
                </a:solidFill>
              </a:rPr>
              <a:t>Manager</a:t>
            </a:r>
          </a:p>
          <a:p>
            <a:r>
              <a:rPr lang="en-US" dirty="0" smtClean="0">
                <a:solidFill>
                  <a:srgbClr val="740000"/>
                </a:solidFill>
              </a:rPr>
              <a:t>and</a:t>
            </a:r>
            <a:endParaRPr lang="en-US" dirty="0">
              <a:solidFill>
                <a:srgbClr val="740000"/>
              </a:solidFill>
            </a:endParaRPr>
          </a:p>
          <a:p>
            <a:r>
              <a:rPr lang="en-US" dirty="0" smtClean="0">
                <a:solidFill>
                  <a:srgbClr val="740000"/>
                </a:solidFill>
              </a:rPr>
              <a:t>Scott Hoffmann, Classification and Compensation Specialist</a:t>
            </a:r>
          </a:p>
        </p:txBody>
      </p:sp>
    </p:spTree>
    <p:extLst>
      <p:ext uri="{BB962C8B-B14F-4D97-AF65-F5344CB8AC3E}">
        <p14:creationId xmlns:p14="http://schemas.microsoft.com/office/powerpoint/2010/main" val="1749778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1"/>
            <a:ext cx="12192306" cy="6857829"/>
          </a:xfrm>
          <a:prstGeom prst="rect">
            <a:avLst/>
          </a:prstGeom>
        </p:spPr>
      </p:pic>
      <p:sp>
        <p:nvSpPr>
          <p:cNvPr id="2" name="Title 1"/>
          <p:cNvSpPr>
            <a:spLocks noGrp="1"/>
          </p:cNvSpPr>
          <p:nvPr>
            <p:ph type="ctrTitle"/>
          </p:nvPr>
        </p:nvSpPr>
        <p:spPr>
          <a:xfrm>
            <a:off x="2728332" y="386383"/>
            <a:ext cx="9144000" cy="929461"/>
          </a:xfrm>
        </p:spPr>
        <p:txBody>
          <a:bodyPr>
            <a:normAutofit/>
          </a:bodyPr>
          <a:lstStyle/>
          <a:p>
            <a:r>
              <a:rPr lang="en-US" sz="5400" b="1" dirty="0" smtClean="0">
                <a:solidFill>
                  <a:srgbClr val="8A0000"/>
                </a:solidFill>
              </a:rPr>
              <a:t>Job Duties</a:t>
            </a:r>
            <a:endParaRPr lang="en-US" sz="5400" b="1" dirty="0">
              <a:solidFill>
                <a:srgbClr val="8A0000"/>
              </a:solidFill>
            </a:endParaRPr>
          </a:p>
        </p:txBody>
      </p:sp>
      <p:sp>
        <p:nvSpPr>
          <p:cNvPr id="3" name="Subtitle 2"/>
          <p:cNvSpPr>
            <a:spLocks noGrp="1"/>
          </p:cNvSpPr>
          <p:nvPr>
            <p:ph type="subTitle" idx="1"/>
          </p:nvPr>
        </p:nvSpPr>
        <p:spPr>
          <a:xfrm>
            <a:off x="2728332" y="1494263"/>
            <a:ext cx="9144000" cy="4995747"/>
          </a:xfrm>
        </p:spPr>
        <p:txBody>
          <a:bodyPr>
            <a:normAutofit lnSpcReduction="10000"/>
          </a:bodyPr>
          <a:lstStyle/>
          <a:p>
            <a:pPr algn="l"/>
            <a:r>
              <a:rPr lang="en-US" dirty="0" smtClean="0">
                <a:solidFill>
                  <a:srgbClr val="740000"/>
                </a:solidFill>
              </a:rPr>
              <a:t>The Job Duties section is the cornerstone of the Job Description and the basis for determining a position’s classification within the </a:t>
            </a:r>
            <a:r>
              <a:rPr lang="en-US" dirty="0" smtClean="0">
                <a:solidFill>
                  <a:srgbClr val="740000"/>
                </a:solidFill>
              </a:rPr>
              <a:t>South Carolina state </a:t>
            </a:r>
            <a:r>
              <a:rPr lang="en-US" dirty="0" smtClean="0">
                <a:solidFill>
                  <a:srgbClr val="740000"/>
                </a:solidFill>
              </a:rPr>
              <a:t>system.</a:t>
            </a:r>
          </a:p>
          <a:p>
            <a:pPr algn="l"/>
            <a:r>
              <a:rPr lang="en-US" dirty="0" smtClean="0">
                <a:solidFill>
                  <a:srgbClr val="740000"/>
                </a:solidFill>
              </a:rPr>
              <a:t>It delineates the essential and other duties and responsibilities necessary to achieve the stated Job Purpose.</a:t>
            </a:r>
          </a:p>
          <a:p>
            <a:pPr algn="l"/>
            <a:endParaRPr lang="en-US" dirty="0" smtClean="0">
              <a:solidFill>
                <a:srgbClr val="740000"/>
              </a:solidFill>
            </a:endParaRPr>
          </a:p>
          <a:p>
            <a:pPr algn="l"/>
            <a:r>
              <a:rPr lang="en-US" dirty="0" smtClean="0">
                <a:solidFill>
                  <a:srgbClr val="740000"/>
                </a:solidFill>
              </a:rPr>
              <a:t>When drafting Job Duty statements:</a:t>
            </a:r>
          </a:p>
          <a:p>
            <a:pPr marL="342900" indent="-342900" algn="l">
              <a:buFont typeface="Arial" panose="020B0604020202020204" pitchFamily="34" charset="0"/>
              <a:buChar char="•"/>
            </a:pPr>
            <a:r>
              <a:rPr lang="en-US" dirty="0">
                <a:solidFill>
                  <a:srgbClr val="740000"/>
                </a:solidFill>
              </a:rPr>
              <a:t>Begin each </a:t>
            </a:r>
            <a:r>
              <a:rPr lang="en-US" dirty="0" smtClean="0">
                <a:solidFill>
                  <a:srgbClr val="740000"/>
                </a:solidFill>
              </a:rPr>
              <a:t>statement with </a:t>
            </a:r>
            <a:r>
              <a:rPr lang="en-US" dirty="0">
                <a:solidFill>
                  <a:srgbClr val="740000"/>
                </a:solidFill>
              </a:rPr>
              <a:t>an action </a:t>
            </a:r>
            <a:r>
              <a:rPr lang="en-US" dirty="0" smtClean="0">
                <a:solidFill>
                  <a:srgbClr val="740000"/>
                </a:solidFill>
              </a:rPr>
              <a:t>verb.</a:t>
            </a:r>
            <a:endParaRPr lang="en-US" dirty="0">
              <a:solidFill>
                <a:srgbClr val="740000"/>
              </a:solidFill>
            </a:endParaRPr>
          </a:p>
          <a:p>
            <a:pPr marL="342900" indent="-342900" algn="l">
              <a:buFont typeface="Arial" panose="020B0604020202020204" pitchFamily="34" charset="0"/>
              <a:buChar char="•"/>
            </a:pPr>
            <a:r>
              <a:rPr lang="en-US" dirty="0" smtClean="0">
                <a:solidFill>
                  <a:srgbClr val="740000"/>
                </a:solidFill>
              </a:rPr>
              <a:t>Do </a:t>
            </a:r>
            <a:r>
              <a:rPr lang="en-US" dirty="0">
                <a:solidFill>
                  <a:srgbClr val="740000"/>
                </a:solidFill>
              </a:rPr>
              <a:t>not include duties that may be required in the future.</a:t>
            </a:r>
          </a:p>
          <a:p>
            <a:pPr marL="342900" indent="-342900" algn="l">
              <a:buFont typeface="Arial" panose="020B0604020202020204" pitchFamily="34" charset="0"/>
              <a:buChar char="•"/>
            </a:pPr>
            <a:r>
              <a:rPr lang="en-US" dirty="0">
                <a:solidFill>
                  <a:srgbClr val="740000"/>
                </a:solidFill>
              </a:rPr>
              <a:t>Write </a:t>
            </a:r>
            <a:r>
              <a:rPr lang="en-US" dirty="0" smtClean="0">
                <a:solidFill>
                  <a:srgbClr val="740000"/>
                </a:solidFill>
              </a:rPr>
              <a:t>the </a:t>
            </a:r>
            <a:r>
              <a:rPr lang="en-US" dirty="0">
                <a:solidFill>
                  <a:srgbClr val="740000"/>
                </a:solidFill>
              </a:rPr>
              <a:t>job duties (and other sections) based on what the position requires, not the capabilities of </a:t>
            </a:r>
            <a:r>
              <a:rPr lang="en-US" dirty="0" smtClean="0">
                <a:solidFill>
                  <a:srgbClr val="740000"/>
                </a:solidFill>
              </a:rPr>
              <a:t>a particular employee</a:t>
            </a:r>
            <a:r>
              <a:rPr lang="en-US" dirty="0">
                <a:solidFill>
                  <a:srgbClr val="740000"/>
                </a:solidFill>
              </a:rPr>
              <a:t>.</a:t>
            </a:r>
          </a:p>
          <a:p>
            <a:pPr marL="342900" indent="-342900" algn="l">
              <a:buFont typeface="Arial" panose="020B0604020202020204" pitchFamily="34" charset="0"/>
              <a:buChar char="•"/>
            </a:pPr>
            <a:r>
              <a:rPr lang="en-US" dirty="0">
                <a:solidFill>
                  <a:srgbClr val="740000"/>
                </a:solidFill>
              </a:rPr>
              <a:t>If you are unsure about the percentage of </a:t>
            </a:r>
            <a:r>
              <a:rPr lang="en-US" dirty="0" smtClean="0">
                <a:solidFill>
                  <a:srgbClr val="740000"/>
                </a:solidFill>
              </a:rPr>
              <a:t>time devoted to a particular function, </a:t>
            </a:r>
            <a:r>
              <a:rPr lang="en-US" dirty="0">
                <a:solidFill>
                  <a:srgbClr val="740000"/>
                </a:solidFill>
              </a:rPr>
              <a:t>check with the </a:t>
            </a:r>
            <a:r>
              <a:rPr lang="en-US" dirty="0" smtClean="0">
                <a:solidFill>
                  <a:srgbClr val="740000"/>
                </a:solidFill>
              </a:rPr>
              <a:t>employee.</a:t>
            </a:r>
          </a:p>
          <a:p>
            <a:pPr algn="l"/>
            <a:endParaRPr lang="en-US" dirty="0" smtClean="0">
              <a:solidFill>
                <a:srgbClr val="740000"/>
              </a:solidFill>
            </a:endParaRPr>
          </a:p>
        </p:txBody>
      </p:sp>
    </p:spTree>
    <p:extLst>
      <p:ext uri="{BB962C8B-B14F-4D97-AF65-F5344CB8AC3E}">
        <p14:creationId xmlns:p14="http://schemas.microsoft.com/office/powerpoint/2010/main" val="2597983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1"/>
            <a:ext cx="12192306" cy="6857829"/>
          </a:xfrm>
          <a:prstGeom prst="rect">
            <a:avLst/>
          </a:prstGeom>
        </p:spPr>
      </p:pic>
      <p:sp>
        <p:nvSpPr>
          <p:cNvPr id="2" name="Title 1"/>
          <p:cNvSpPr>
            <a:spLocks noGrp="1"/>
          </p:cNvSpPr>
          <p:nvPr>
            <p:ph type="ctrTitle"/>
          </p:nvPr>
        </p:nvSpPr>
        <p:spPr>
          <a:xfrm>
            <a:off x="2728332" y="386383"/>
            <a:ext cx="9144000" cy="929461"/>
          </a:xfrm>
        </p:spPr>
        <p:txBody>
          <a:bodyPr>
            <a:normAutofit/>
          </a:bodyPr>
          <a:lstStyle/>
          <a:p>
            <a:r>
              <a:rPr lang="en-US" b="1" dirty="0" smtClean="0">
                <a:solidFill>
                  <a:srgbClr val="8A0000"/>
                </a:solidFill>
              </a:rPr>
              <a:t>Job Duties</a:t>
            </a:r>
            <a:endParaRPr lang="en-US" b="1" dirty="0">
              <a:solidFill>
                <a:srgbClr val="8A0000"/>
              </a:solidFill>
            </a:endParaRPr>
          </a:p>
        </p:txBody>
      </p:sp>
      <p:sp>
        <p:nvSpPr>
          <p:cNvPr id="3" name="Subtitle 2"/>
          <p:cNvSpPr>
            <a:spLocks noGrp="1"/>
          </p:cNvSpPr>
          <p:nvPr>
            <p:ph type="subTitle" idx="1"/>
          </p:nvPr>
        </p:nvSpPr>
        <p:spPr>
          <a:xfrm>
            <a:off x="2728332" y="1494263"/>
            <a:ext cx="9144000" cy="4995747"/>
          </a:xfrm>
        </p:spPr>
        <p:txBody>
          <a:bodyPr>
            <a:normAutofit lnSpcReduction="10000"/>
          </a:bodyPr>
          <a:lstStyle/>
          <a:p>
            <a:pPr algn="l"/>
            <a:r>
              <a:rPr lang="en-US" sz="2800" dirty="0" smtClean="0">
                <a:solidFill>
                  <a:srgbClr val="740000"/>
                </a:solidFill>
              </a:rPr>
              <a:t>A good statement of job duties addresses one or more of  the following questions:</a:t>
            </a:r>
          </a:p>
          <a:p>
            <a:pPr algn="l"/>
            <a:endParaRPr lang="en-US" sz="2800" dirty="0" smtClean="0">
              <a:solidFill>
                <a:srgbClr val="740000"/>
              </a:solidFill>
            </a:endParaRPr>
          </a:p>
          <a:p>
            <a:pPr marL="342900" indent="-342900" algn="l">
              <a:buFont typeface="Arial" panose="020B0604020202020204" pitchFamily="34" charset="0"/>
              <a:buChar char="•"/>
            </a:pPr>
            <a:r>
              <a:rPr lang="en-US" dirty="0" smtClean="0">
                <a:solidFill>
                  <a:srgbClr val="740000"/>
                </a:solidFill>
              </a:rPr>
              <a:t>What is being done? </a:t>
            </a:r>
          </a:p>
          <a:p>
            <a:pPr marL="342900" indent="-342900" algn="l">
              <a:buFont typeface="Arial" panose="020B0604020202020204" pitchFamily="34" charset="0"/>
              <a:buChar char="•"/>
            </a:pPr>
            <a:r>
              <a:rPr lang="en-US" dirty="0" smtClean="0">
                <a:solidFill>
                  <a:srgbClr val="740000"/>
                </a:solidFill>
              </a:rPr>
              <a:t>Why is it being done?</a:t>
            </a:r>
          </a:p>
          <a:p>
            <a:pPr marL="342900" indent="-342900" algn="l">
              <a:buFont typeface="Arial" panose="020B0604020202020204" pitchFamily="34" charset="0"/>
              <a:buChar char="•"/>
            </a:pPr>
            <a:r>
              <a:rPr lang="en-US" dirty="0" smtClean="0">
                <a:solidFill>
                  <a:srgbClr val="740000"/>
                </a:solidFill>
              </a:rPr>
              <a:t>How is it being done? (Indicates the methods/techniques used to perform the work.)</a:t>
            </a:r>
          </a:p>
          <a:p>
            <a:pPr marL="342900" indent="-342900" algn="l">
              <a:buFont typeface="Arial" panose="020B0604020202020204" pitchFamily="34" charset="0"/>
              <a:buChar char="•"/>
            </a:pPr>
            <a:r>
              <a:rPr lang="en-US" dirty="0" smtClean="0">
                <a:solidFill>
                  <a:srgbClr val="740000"/>
                </a:solidFill>
              </a:rPr>
              <a:t>Who or what is the action/activity helping, supporting or targeting?</a:t>
            </a:r>
          </a:p>
          <a:p>
            <a:pPr algn="l"/>
            <a:endParaRPr lang="en-US" dirty="0" smtClean="0">
              <a:solidFill>
                <a:srgbClr val="740000"/>
              </a:solidFill>
            </a:endParaRPr>
          </a:p>
          <a:p>
            <a:pPr algn="l"/>
            <a:r>
              <a:rPr lang="en-US" dirty="0" smtClean="0">
                <a:solidFill>
                  <a:srgbClr val="740000"/>
                </a:solidFill>
              </a:rPr>
              <a:t>Example: Provides excellent customer service to members of the campus community by responding to phone calls and emails within 24 hours of receipt. </a:t>
            </a:r>
          </a:p>
          <a:p>
            <a:pPr algn="l"/>
            <a:endParaRPr lang="en-US" dirty="0" smtClean="0">
              <a:solidFill>
                <a:srgbClr val="740000"/>
              </a:solidFill>
            </a:endParaRPr>
          </a:p>
        </p:txBody>
      </p:sp>
    </p:spTree>
    <p:extLst>
      <p:ext uri="{BB962C8B-B14F-4D97-AF65-F5344CB8AC3E}">
        <p14:creationId xmlns:p14="http://schemas.microsoft.com/office/powerpoint/2010/main" val="2444342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1"/>
            <a:ext cx="12192306" cy="6857829"/>
          </a:xfrm>
          <a:prstGeom prst="rect">
            <a:avLst/>
          </a:prstGeom>
        </p:spPr>
      </p:pic>
      <p:sp>
        <p:nvSpPr>
          <p:cNvPr id="2" name="Title 1"/>
          <p:cNvSpPr>
            <a:spLocks noGrp="1"/>
          </p:cNvSpPr>
          <p:nvPr>
            <p:ph type="ctrTitle"/>
          </p:nvPr>
        </p:nvSpPr>
        <p:spPr>
          <a:xfrm>
            <a:off x="2728332" y="386383"/>
            <a:ext cx="9144000" cy="929461"/>
          </a:xfrm>
        </p:spPr>
        <p:txBody>
          <a:bodyPr>
            <a:normAutofit/>
          </a:bodyPr>
          <a:lstStyle/>
          <a:p>
            <a:r>
              <a:rPr lang="en-US" sz="5400" b="1" dirty="0" smtClean="0">
                <a:solidFill>
                  <a:srgbClr val="8A0000"/>
                </a:solidFill>
              </a:rPr>
              <a:t>Job Duties</a:t>
            </a:r>
            <a:endParaRPr lang="en-US" sz="5400" b="1" dirty="0">
              <a:solidFill>
                <a:srgbClr val="8A0000"/>
              </a:solidFill>
            </a:endParaRPr>
          </a:p>
        </p:txBody>
      </p:sp>
      <p:sp>
        <p:nvSpPr>
          <p:cNvPr id="3" name="Subtitle 2"/>
          <p:cNvSpPr>
            <a:spLocks noGrp="1"/>
          </p:cNvSpPr>
          <p:nvPr>
            <p:ph type="subTitle" idx="1"/>
          </p:nvPr>
        </p:nvSpPr>
        <p:spPr>
          <a:xfrm>
            <a:off x="2728332" y="1494263"/>
            <a:ext cx="9144000" cy="4995747"/>
          </a:xfrm>
        </p:spPr>
        <p:txBody>
          <a:bodyPr>
            <a:normAutofit fontScale="92500"/>
          </a:bodyPr>
          <a:lstStyle/>
          <a:p>
            <a:pPr algn="l"/>
            <a:r>
              <a:rPr lang="en-US" dirty="0" smtClean="0">
                <a:solidFill>
                  <a:srgbClr val="740000"/>
                </a:solidFill>
              </a:rPr>
              <a:t>Suggested method for developing Job Duty statements:</a:t>
            </a:r>
          </a:p>
          <a:p>
            <a:pPr algn="l"/>
            <a:endParaRPr lang="en-US" dirty="0" smtClean="0">
              <a:solidFill>
                <a:srgbClr val="740000"/>
              </a:solidFill>
            </a:endParaRPr>
          </a:p>
          <a:p>
            <a:pPr marL="457200" indent="-457200" algn="l">
              <a:buAutoNum type="arabicPeriod"/>
            </a:pPr>
            <a:r>
              <a:rPr lang="en-US" dirty="0" smtClean="0">
                <a:solidFill>
                  <a:srgbClr val="740000"/>
                </a:solidFill>
              </a:rPr>
              <a:t>Develop a list of primary responsibilities/functions (typically three to five).</a:t>
            </a:r>
          </a:p>
          <a:p>
            <a:pPr marL="457200" indent="-457200" algn="l">
              <a:buAutoNum type="arabicPeriod"/>
            </a:pPr>
            <a:r>
              <a:rPr lang="en-US" dirty="0" smtClean="0">
                <a:solidFill>
                  <a:srgbClr val="740000"/>
                </a:solidFill>
              </a:rPr>
              <a:t>Generate specific job duties associated with each responsibility/function.</a:t>
            </a:r>
          </a:p>
          <a:p>
            <a:pPr algn="l"/>
            <a:endParaRPr lang="en-US" dirty="0">
              <a:solidFill>
                <a:srgbClr val="740000"/>
              </a:solidFill>
            </a:endParaRPr>
          </a:p>
          <a:p>
            <a:pPr algn="l"/>
            <a:r>
              <a:rPr lang="en-US" b="1" dirty="0" smtClean="0">
                <a:solidFill>
                  <a:srgbClr val="740000"/>
                </a:solidFill>
              </a:rPr>
              <a:t>Example:</a:t>
            </a:r>
          </a:p>
          <a:p>
            <a:pPr algn="l"/>
            <a:r>
              <a:rPr lang="en-US" dirty="0" smtClean="0">
                <a:solidFill>
                  <a:srgbClr val="740000"/>
                </a:solidFill>
              </a:rPr>
              <a:t>Primary Responsibility: Serves as point of contact for the Office of Human Resources.</a:t>
            </a:r>
          </a:p>
          <a:p>
            <a:pPr algn="l"/>
            <a:r>
              <a:rPr lang="en-US" dirty="0" smtClean="0">
                <a:solidFill>
                  <a:srgbClr val="740000"/>
                </a:solidFill>
              </a:rPr>
              <a:t>Job Duties: Greets customers, routes phone calls, and schedules meetings.</a:t>
            </a:r>
          </a:p>
          <a:p>
            <a:pPr algn="l"/>
            <a:r>
              <a:rPr lang="en-US" dirty="0" smtClean="0">
                <a:solidFill>
                  <a:srgbClr val="740000"/>
                </a:solidFill>
              </a:rPr>
              <a:t>Job Duties Statement: Serves as the point of contact for the Office of Human Resources: greets customers, routes phone calls, and schedules meetings for benefits administrators. </a:t>
            </a:r>
          </a:p>
          <a:p>
            <a:pPr algn="l"/>
            <a:endParaRPr lang="en-US" b="1" dirty="0" smtClean="0">
              <a:solidFill>
                <a:srgbClr val="740000"/>
              </a:solidFill>
            </a:endParaRPr>
          </a:p>
        </p:txBody>
      </p:sp>
    </p:spTree>
    <p:extLst>
      <p:ext uri="{BB962C8B-B14F-4D97-AF65-F5344CB8AC3E}">
        <p14:creationId xmlns:p14="http://schemas.microsoft.com/office/powerpoint/2010/main" val="9665851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1"/>
            <a:ext cx="12192306" cy="6857829"/>
          </a:xfrm>
          <a:prstGeom prst="rect">
            <a:avLst/>
          </a:prstGeom>
        </p:spPr>
      </p:pic>
      <p:sp>
        <p:nvSpPr>
          <p:cNvPr id="2" name="Title 1"/>
          <p:cNvSpPr>
            <a:spLocks noGrp="1"/>
          </p:cNvSpPr>
          <p:nvPr>
            <p:ph type="ctrTitle"/>
          </p:nvPr>
        </p:nvSpPr>
        <p:spPr>
          <a:xfrm>
            <a:off x="2728332" y="386383"/>
            <a:ext cx="9144000" cy="929461"/>
          </a:xfrm>
        </p:spPr>
        <p:txBody>
          <a:bodyPr>
            <a:normAutofit/>
          </a:bodyPr>
          <a:lstStyle/>
          <a:p>
            <a:r>
              <a:rPr lang="en-US" b="1" dirty="0">
                <a:solidFill>
                  <a:srgbClr val="8A0000"/>
                </a:solidFill>
              </a:rPr>
              <a:t>Job </a:t>
            </a:r>
            <a:r>
              <a:rPr lang="en-US" b="1" dirty="0" smtClean="0">
                <a:solidFill>
                  <a:srgbClr val="8A0000"/>
                </a:solidFill>
              </a:rPr>
              <a:t>Duties</a:t>
            </a:r>
            <a:endParaRPr lang="en-US" dirty="0">
              <a:solidFill>
                <a:srgbClr val="8A0000"/>
              </a:solidFill>
            </a:endParaRPr>
          </a:p>
        </p:txBody>
      </p:sp>
      <p:sp>
        <p:nvSpPr>
          <p:cNvPr id="3" name="Subtitle 2"/>
          <p:cNvSpPr>
            <a:spLocks noGrp="1"/>
          </p:cNvSpPr>
          <p:nvPr>
            <p:ph type="subTitle" idx="1"/>
          </p:nvPr>
        </p:nvSpPr>
        <p:spPr>
          <a:xfrm>
            <a:off x="2728332" y="1315844"/>
            <a:ext cx="9144000" cy="5259523"/>
          </a:xfrm>
        </p:spPr>
        <p:txBody>
          <a:bodyPr>
            <a:normAutofit fontScale="92500" lnSpcReduction="10000"/>
          </a:bodyPr>
          <a:lstStyle/>
          <a:p>
            <a:pPr lvl="0" algn="l"/>
            <a:r>
              <a:rPr lang="en-US" dirty="0" smtClean="0">
                <a:solidFill>
                  <a:srgbClr val="740000"/>
                </a:solidFill>
              </a:rPr>
              <a:t>Job Duty percentages should be </a:t>
            </a:r>
            <a:r>
              <a:rPr lang="en-US" dirty="0" smtClean="0">
                <a:solidFill>
                  <a:srgbClr val="740000"/>
                </a:solidFill>
              </a:rPr>
              <a:t>between 5% and 45% in </a:t>
            </a:r>
            <a:r>
              <a:rPr lang="en-US" dirty="0" smtClean="0">
                <a:solidFill>
                  <a:srgbClr val="740000"/>
                </a:solidFill>
              </a:rPr>
              <a:t>increments of </a:t>
            </a:r>
            <a:r>
              <a:rPr lang="en-US" dirty="0" smtClean="0">
                <a:solidFill>
                  <a:srgbClr val="740000"/>
                </a:solidFill>
              </a:rPr>
              <a:t>five. </a:t>
            </a:r>
            <a:r>
              <a:rPr lang="en-US" dirty="0" smtClean="0">
                <a:solidFill>
                  <a:srgbClr val="740000"/>
                </a:solidFill>
              </a:rPr>
              <a:t>If a duty/function constitutes greater </a:t>
            </a:r>
            <a:r>
              <a:rPr lang="en-US" dirty="0">
                <a:solidFill>
                  <a:srgbClr val="740000"/>
                </a:solidFill>
              </a:rPr>
              <a:t>than 45</a:t>
            </a:r>
            <a:r>
              <a:rPr lang="en-US" dirty="0" smtClean="0">
                <a:solidFill>
                  <a:srgbClr val="740000"/>
                </a:solidFill>
              </a:rPr>
              <a:t>% of the position, be sure to break down the percentages within the paragraph of duties. </a:t>
            </a:r>
          </a:p>
          <a:p>
            <a:pPr lvl="0" algn="l"/>
            <a:endParaRPr lang="en-US" b="1" dirty="0">
              <a:solidFill>
                <a:srgbClr val="740000"/>
              </a:solidFill>
            </a:endParaRPr>
          </a:p>
          <a:p>
            <a:pPr lvl="0" algn="l"/>
            <a:r>
              <a:rPr lang="en-US" b="1" dirty="0" smtClean="0">
                <a:solidFill>
                  <a:srgbClr val="740000"/>
                </a:solidFill>
              </a:rPr>
              <a:t>Example: E - 60%</a:t>
            </a:r>
          </a:p>
          <a:p>
            <a:pPr lvl="0" algn="l"/>
            <a:r>
              <a:rPr lang="en-US" dirty="0">
                <a:solidFill>
                  <a:srgbClr val="740000"/>
                </a:solidFill>
              </a:rPr>
              <a:t>Conducts research and related </a:t>
            </a:r>
            <a:r>
              <a:rPr lang="en-US" dirty="0" smtClean="0">
                <a:solidFill>
                  <a:srgbClr val="740000"/>
                </a:solidFill>
              </a:rPr>
              <a:t>activities </a:t>
            </a:r>
            <a:r>
              <a:rPr lang="en-US" dirty="0">
                <a:solidFill>
                  <a:srgbClr val="740000"/>
                </a:solidFill>
              </a:rPr>
              <a:t>to produce employee data and compensation reports required for annual, quarterly, monthly and daily reporting; provides ad hoc reporting to executive management; direct report to the President for projects/programs that have a </a:t>
            </a:r>
            <a:r>
              <a:rPr lang="en-US" dirty="0" err="1" smtClean="0">
                <a:solidFill>
                  <a:srgbClr val="740000"/>
                </a:solidFill>
              </a:rPr>
              <a:t>campuswide</a:t>
            </a:r>
            <a:r>
              <a:rPr lang="en-US" dirty="0" smtClean="0">
                <a:solidFill>
                  <a:srgbClr val="740000"/>
                </a:solidFill>
              </a:rPr>
              <a:t> </a:t>
            </a:r>
            <a:r>
              <a:rPr lang="en-US" dirty="0">
                <a:solidFill>
                  <a:srgbClr val="740000"/>
                </a:solidFill>
              </a:rPr>
              <a:t>impact on employees; accountable to the President for the above also for annual reporting of information as required by the General Appropriations Act and SC Code of Laws (45%). </a:t>
            </a:r>
            <a:endParaRPr lang="en-US" dirty="0" smtClean="0">
              <a:solidFill>
                <a:srgbClr val="740000"/>
              </a:solidFill>
            </a:endParaRPr>
          </a:p>
          <a:p>
            <a:pPr lvl="0" algn="l"/>
            <a:r>
              <a:rPr lang="en-US" dirty="0" smtClean="0">
                <a:solidFill>
                  <a:srgbClr val="740000"/>
                </a:solidFill>
              </a:rPr>
              <a:t>Develops</a:t>
            </a:r>
            <a:r>
              <a:rPr lang="en-US" dirty="0">
                <a:solidFill>
                  <a:srgbClr val="740000"/>
                </a:solidFill>
              </a:rPr>
              <a:t>, implements and manages the University's </a:t>
            </a:r>
            <a:r>
              <a:rPr lang="en-US" dirty="0" smtClean="0">
                <a:solidFill>
                  <a:srgbClr val="740000"/>
                </a:solidFill>
              </a:rPr>
              <a:t>employee-related </a:t>
            </a:r>
            <a:r>
              <a:rPr lang="en-US" dirty="0">
                <a:solidFill>
                  <a:srgbClr val="740000"/>
                </a:solidFill>
              </a:rPr>
              <a:t>data for all active/inactive employee-related records, audits and data regarding employment, classification, compensation, benefits, training/performance, retirement, EEO/AA, and employee relations information (15%). </a:t>
            </a:r>
          </a:p>
          <a:p>
            <a:pPr marL="342900" indent="-342900" algn="l">
              <a:buFont typeface="Arial" panose="020B0604020202020204" pitchFamily="34" charset="0"/>
              <a:buChar char="•"/>
            </a:pPr>
            <a:endParaRPr lang="en-US" sz="1000" dirty="0" smtClean="0">
              <a:solidFill>
                <a:srgbClr val="740000"/>
              </a:solidFill>
            </a:endParaRPr>
          </a:p>
          <a:p>
            <a:pPr algn="l"/>
            <a:endParaRPr lang="en-US" sz="1000" dirty="0" smtClean="0">
              <a:solidFill>
                <a:srgbClr val="740000"/>
              </a:solidFill>
            </a:endParaRPr>
          </a:p>
        </p:txBody>
      </p:sp>
    </p:spTree>
    <p:extLst>
      <p:ext uri="{BB962C8B-B14F-4D97-AF65-F5344CB8AC3E}">
        <p14:creationId xmlns:p14="http://schemas.microsoft.com/office/powerpoint/2010/main" val="18573048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1"/>
            <a:ext cx="12192306" cy="6857829"/>
          </a:xfrm>
          <a:prstGeom prst="rect">
            <a:avLst/>
          </a:prstGeom>
        </p:spPr>
      </p:pic>
      <p:sp>
        <p:nvSpPr>
          <p:cNvPr id="2" name="Title 1"/>
          <p:cNvSpPr>
            <a:spLocks noGrp="1"/>
          </p:cNvSpPr>
          <p:nvPr>
            <p:ph type="ctrTitle"/>
          </p:nvPr>
        </p:nvSpPr>
        <p:spPr>
          <a:xfrm>
            <a:off x="2728332" y="386383"/>
            <a:ext cx="9144000" cy="929461"/>
          </a:xfrm>
        </p:spPr>
        <p:txBody>
          <a:bodyPr>
            <a:normAutofit fontScale="90000"/>
          </a:bodyPr>
          <a:lstStyle/>
          <a:p>
            <a:r>
              <a:rPr lang="en-US" b="1" dirty="0" smtClean="0">
                <a:solidFill>
                  <a:srgbClr val="8A0000"/>
                </a:solidFill>
              </a:rPr>
              <a:t>What Are Essential Functions?</a:t>
            </a:r>
            <a:endParaRPr lang="en-US" b="1" dirty="0">
              <a:solidFill>
                <a:srgbClr val="8A0000"/>
              </a:solidFill>
            </a:endParaRPr>
          </a:p>
        </p:txBody>
      </p:sp>
      <p:sp>
        <p:nvSpPr>
          <p:cNvPr id="3" name="Subtitle 2"/>
          <p:cNvSpPr>
            <a:spLocks noGrp="1"/>
          </p:cNvSpPr>
          <p:nvPr>
            <p:ph type="subTitle" idx="1"/>
          </p:nvPr>
        </p:nvSpPr>
        <p:spPr>
          <a:xfrm>
            <a:off x="2728332" y="1494263"/>
            <a:ext cx="9144000" cy="4995747"/>
          </a:xfrm>
        </p:spPr>
        <p:txBody>
          <a:bodyPr>
            <a:normAutofit/>
          </a:bodyPr>
          <a:lstStyle/>
          <a:p>
            <a:pPr marL="342900" indent="-342900" algn="l">
              <a:buFont typeface="Arial" panose="020B0604020202020204" pitchFamily="34" charset="0"/>
              <a:buChar char="•"/>
            </a:pPr>
            <a:endParaRPr lang="en-US" dirty="0" smtClean="0">
              <a:solidFill>
                <a:srgbClr val="740000"/>
              </a:solidFill>
            </a:endParaRPr>
          </a:p>
          <a:p>
            <a:pPr algn="l"/>
            <a:r>
              <a:rPr lang="en-US" dirty="0" smtClean="0">
                <a:solidFill>
                  <a:srgbClr val="740000"/>
                </a:solidFill>
              </a:rPr>
              <a:t>The Americans with Disabilities Act (ADA) of 1992 encouraged employers to identify the essential duties of a position to help determine whether reasonable accommodations could be made.</a:t>
            </a:r>
          </a:p>
          <a:p>
            <a:pPr algn="l"/>
            <a:r>
              <a:rPr lang="en-US" dirty="0" smtClean="0">
                <a:solidFill>
                  <a:srgbClr val="740000"/>
                </a:solidFill>
              </a:rPr>
              <a:t>South Carolina agencies achieve this goal by identifying job duties as essential or marginal.</a:t>
            </a:r>
          </a:p>
          <a:p>
            <a:pPr algn="l"/>
            <a:endParaRPr lang="en-US" b="1" dirty="0">
              <a:solidFill>
                <a:srgbClr val="740000"/>
              </a:solidFill>
            </a:endParaRPr>
          </a:p>
          <a:p>
            <a:pPr algn="l"/>
            <a:r>
              <a:rPr lang="en-US" b="1" dirty="0" smtClean="0">
                <a:solidFill>
                  <a:srgbClr val="740000"/>
                </a:solidFill>
              </a:rPr>
              <a:t>Essential </a:t>
            </a:r>
            <a:r>
              <a:rPr lang="en-US" b="1" dirty="0">
                <a:solidFill>
                  <a:srgbClr val="740000"/>
                </a:solidFill>
              </a:rPr>
              <a:t>job </a:t>
            </a:r>
            <a:r>
              <a:rPr lang="en-US" b="1" dirty="0" smtClean="0">
                <a:solidFill>
                  <a:srgbClr val="740000"/>
                </a:solidFill>
              </a:rPr>
              <a:t>duties must meet </a:t>
            </a:r>
            <a:r>
              <a:rPr lang="en-US" b="1" dirty="0">
                <a:solidFill>
                  <a:srgbClr val="740000"/>
                </a:solidFill>
              </a:rPr>
              <a:t>one or more of the following criteria:</a:t>
            </a:r>
          </a:p>
          <a:p>
            <a:pPr marL="342900" indent="-342900" algn="l">
              <a:buFont typeface="Arial" panose="020B0604020202020204" pitchFamily="34" charset="0"/>
              <a:buChar char="•"/>
            </a:pPr>
            <a:r>
              <a:rPr lang="en-US" dirty="0">
                <a:solidFill>
                  <a:srgbClr val="740000"/>
                </a:solidFill>
              </a:rPr>
              <a:t>The job </a:t>
            </a:r>
            <a:r>
              <a:rPr lang="en-US" dirty="0" smtClean="0">
                <a:solidFill>
                  <a:srgbClr val="740000"/>
                </a:solidFill>
              </a:rPr>
              <a:t>duty/function </a:t>
            </a:r>
            <a:r>
              <a:rPr lang="en-US" dirty="0">
                <a:solidFill>
                  <a:srgbClr val="740000"/>
                </a:solidFill>
              </a:rPr>
              <a:t>is one of the reasons the position exists.</a:t>
            </a:r>
          </a:p>
          <a:p>
            <a:pPr marL="342900" indent="-342900" algn="l">
              <a:buFont typeface="Arial" panose="020B0604020202020204" pitchFamily="34" charset="0"/>
              <a:buChar char="•"/>
            </a:pPr>
            <a:r>
              <a:rPr lang="en-US" dirty="0">
                <a:solidFill>
                  <a:srgbClr val="740000"/>
                </a:solidFill>
              </a:rPr>
              <a:t>A limited number of employees are available to perform the function.</a:t>
            </a:r>
          </a:p>
          <a:p>
            <a:pPr marL="342900" indent="-342900" algn="l">
              <a:buFont typeface="Arial" panose="020B0604020202020204" pitchFamily="34" charset="0"/>
              <a:buChar char="•"/>
            </a:pPr>
            <a:r>
              <a:rPr lang="en-US" dirty="0">
                <a:solidFill>
                  <a:srgbClr val="740000"/>
                </a:solidFill>
              </a:rPr>
              <a:t>The function is highly specialized</a:t>
            </a:r>
            <a:r>
              <a:rPr lang="en-US" dirty="0" smtClean="0">
                <a:solidFill>
                  <a:srgbClr val="740000"/>
                </a:solidFill>
              </a:rPr>
              <a:t>.</a:t>
            </a:r>
          </a:p>
          <a:p>
            <a:pPr algn="l"/>
            <a:endParaRPr lang="en-US" dirty="0">
              <a:solidFill>
                <a:srgbClr val="740000"/>
              </a:solidFill>
            </a:endParaRPr>
          </a:p>
        </p:txBody>
      </p:sp>
    </p:spTree>
    <p:extLst>
      <p:ext uri="{BB962C8B-B14F-4D97-AF65-F5344CB8AC3E}">
        <p14:creationId xmlns:p14="http://schemas.microsoft.com/office/powerpoint/2010/main" val="36300006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1"/>
            <a:ext cx="12192306" cy="6857829"/>
          </a:xfrm>
          <a:prstGeom prst="rect">
            <a:avLst/>
          </a:prstGeom>
        </p:spPr>
      </p:pic>
      <p:sp>
        <p:nvSpPr>
          <p:cNvPr id="2" name="Title 1"/>
          <p:cNvSpPr>
            <a:spLocks noGrp="1"/>
          </p:cNvSpPr>
          <p:nvPr>
            <p:ph type="ctrTitle"/>
          </p:nvPr>
        </p:nvSpPr>
        <p:spPr>
          <a:xfrm>
            <a:off x="2728332" y="386383"/>
            <a:ext cx="9144000" cy="929461"/>
          </a:xfrm>
        </p:spPr>
        <p:txBody>
          <a:bodyPr>
            <a:normAutofit/>
          </a:bodyPr>
          <a:lstStyle/>
          <a:p>
            <a:r>
              <a:rPr lang="en-US" sz="4400" b="1" dirty="0" smtClean="0">
                <a:solidFill>
                  <a:srgbClr val="8A0000"/>
                </a:solidFill>
              </a:rPr>
              <a:t>Success Criteria</a:t>
            </a:r>
            <a:endParaRPr lang="en-US" sz="4400" b="1" dirty="0">
              <a:solidFill>
                <a:srgbClr val="8A0000"/>
              </a:solidFill>
            </a:endParaRPr>
          </a:p>
        </p:txBody>
      </p:sp>
      <p:sp>
        <p:nvSpPr>
          <p:cNvPr id="3" name="Subtitle 2"/>
          <p:cNvSpPr>
            <a:spLocks noGrp="1"/>
          </p:cNvSpPr>
          <p:nvPr>
            <p:ph type="subTitle" idx="1"/>
          </p:nvPr>
        </p:nvSpPr>
        <p:spPr>
          <a:xfrm>
            <a:off x="2728332" y="1494263"/>
            <a:ext cx="9144000" cy="4995747"/>
          </a:xfrm>
        </p:spPr>
        <p:txBody>
          <a:bodyPr>
            <a:normAutofit lnSpcReduction="10000"/>
          </a:bodyPr>
          <a:lstStyle/>
          <a:p>
            <a:pPr algn="l"/>
            <a:endParaRPr lang="en-US" dirty="0" smtClean="0">
              <a:solidFill>
                <a:srgbClr val="740000"/>
              </a:solidFill>
            </a:endParaRPr>
          </a:p>
          <a:p>
            <a:pPr algn="l"/>
            <a:r>
              <a:rPr lang="en-US" dirty="0" smtClean="0">
                <a:solidFill>
                  <a:srgbClr val="740000"/>
                </a:solidFill>
              </a:rPr>
              <a:t>Success criteria tell an employee the level of performance a supervisor expects.</a:t>
            </a:r>
          </a:p>
          <a:p>
            <a:pPr algn="l"/>
            <a:r>
              <a:rPr lang="en-US" dirty="0" smtClean="0">
                <a:solidFill>
                  <a:srgbClr val="740000"/>
                </a:solidFill>
              </a:rPr>
              <a:t>They are </a:t>
            </a:r>
            <a:r>
              <a:rPr lang="en-US" dirty="0" smtClean="0">
                <a:solidFill>
                  <a:srgbClr val="740000"/>
                </a:solidFill>
              </a:rPr>
              <a:t>needed for each job function and should be: 1) measurable 2) objective 3) attainable and 4) reflect </a:t>
            </a:r>
            <a:r>
              <a:rPr lang="en-US" dirty="0" smtClean="0">
                <a:solidFill>
                  <a:srgbClr val="740000"/>
                </a:solidFill>
              </a:rPr>
              <a:t>the level of skill required to be successful in the position.</a:t>
            </a:r>
            <a:endParaRPr lang="en-US" dirty="0" smtClean="0">
              <a:solidFill>
                <a:srgbClr val="740000"/>
              </a:solidFill>
            </a:endParaRPr>
          </a:p>
          <a:p>
            <a:pPr algn="l"/>
            <a:r>
              <a:rPr lang="en-US" dirty="0" smtClean="0">
                <a:solidFill>
                  <a:srgbClr val="740000"/>
                </a:solidFill>
              </a:rPr>
              <a:t>Measurable criteria include:</a:t>
            </a:r>
          </a:p>
          <a:p>
            <a:pPr marL="342900" indent="-342900" algn="l">
              <a:buFont typeface="Arial" panose="020B0604020202020204" pitchFamily="34" charset="0"/>
              <a:buChar char="•"/>
            </a:pPr>
            <a:r>
              <a:rPr lang="en-US" dirty="0" smtClean="0">
                <a:solidFill>
                  <a:srgbClr val="740000"/>
                </a:solidFill>
              </a:rPr>
              <a:t>Time (e.g. completing a function by a certain date),</a:t>
            </a:r>
          </a:p>
          <a:p>
            <a:pPr marL="342900" indent="-342900" algn="l">
              <a:buFont typeface="Arial" panose="020B0604020202020204" pitchFamily="34" charset="0"/>
              <a:buChar char="•"/>
            </a:pPr>
            <a:r>
              <a:rPr lang="en-US" dirty="0" smtClean="0">
                <a:solidFill>
                  <a:srgbClr val="740000"/>
                </a:solidFill>
              </a:rPr>
              <a:t>Quality (absence of error or variation),</a:t>
            </a:r>
          </a:p>
          <a:p>
            <a:pPr marL="342900" indent="-342900" algn="l">
              <a:buFont typeface="Arial" panose="020B0604020202020204" pitchFamily="34" charset="0"/>
              <a:buChar char="•"/>
            </a:pPr>
            <a:r>
              <a:rPr lang="en-US" dirty="0" smtClean="0">
                <a:solidFill>
                  <a:srgbClr val="740000"/>
                </a:solidFill>
              </a:rPr>
              <a:t>Frequency of occurrence (performing a task daily, weekly, etc.),</a:t>
            </a:r>
          </a:p>
          <a:p>
            <a:pPr marL="342900" indent="-342900" algn="l">
              <a:buFont typeface="Arial" panose="020B0604020202020204" pitchFamily="34" charset="0"/>
              <a:buChar char="•"/>
            </a:pPr>
            <a:r>
              <a:rPr lang="en-US" dirty="0" smtClean="0">
                <a:solidFill>
                  <a:srgbClr val="740000"/>
                </a:solidFill>
              </a:rPr>
              <a:t>Productivity counts (processing a certain number of items per week, for example), and/or</a:t>
            </a:r>
          </a:p>
          <a:p>
            <a:pPr marL="342900" indent="-342900" algn="l">
              <a:buFont typeface="Arial" panose="020B0604020202020204" pitchFamily="34" charset="0"/>
              <a:buChar char="•"/>
            </a:pPr>
            <a:r>
              <a:rPr lang="en-US" dirty="0" smtClean="0">
                <a:solidFill>
                  <a:srgbClr val="740000"/>
                </a:solidFill>
              </a:rPr>
              <a:t>Cost (e.g. organizing an event within a specified budget).</a:t>
            </a:r>
            <a:endParaRPr lang="en-US" dirty="0">
              <a:solidFill>
                <a:srgbClr val="740000"/>
              </a:solidFill>
            </a:endParaRPr>
          </a:p>
          <a:p>
            <a:pPr algn="l"/>
            <a:endParaRPr lang="en-US" dirty="0" smtClean="0">
              <a:solidFill>
                <a:srgbClr val="740000"/>
              </a:solidFill>
            </a:endParaRPr>
          </a:p>
        </p:txBody>
      </p:sp>
    </p:spTree>
    <p:extLst>
      <p:ext uri="{BB962C8B-B14F-4D97-AF65-F5344CB8AC3E}">
        <p14:creationId xmlns:p14="http://schemas.microsoft.com/office/powerpoint/2010/main" val="2701471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1"/>
            <a:ext cx="12192306" cy="6857829"/>
          </a:xfrm>
          <a:prstGeom prst="rect">
            <a:avLst/>
          </a:prstGeom>
        </p:spPr>
      </p:pic>
      <p:sp>
        <p:nvSpPr>
          <p:cNvPr id="2" name="Title 1"/>
          <p:cNvSpPr>
            <a:spLocks noGrp="1"/>
          </p:cNvSpPr>
          <p:nvPr>
            <p:ph type="ctrTitle"/>
          </p:nvPr>
        </p:nvSpPr>
        <p:spPr>
          <a:xfrm>
            <a:off x="2728332" y="386383"/>
            <a:ext cx="9144000" cy="929461"/>
          </a:xfrm>
        </p:spPr>
        <p:txBody>
          <a:bodyPr>
            <a:normAutofit/>
          </a:bodyPr>
          <a:lstStyle/>
          <a:p>
            <a:r>
              <a:rPr lang="en-US" sz="4400" b="1" dirty="0" smtClean="0">
                <a:solidFill>
                  <a:srgbClr val="8A0000"/>
                </a:solidFill>
              </a:rPr>
              <a:t>Success Criteria</a:t>
            </a:r>
            <a:endParaRPr lang="en-US" sz="4400" b="1" dirty="0">
              <a:solidFill>
                <a:srgbClr val="8A0000"/>
              </a:solidFill>
            </a:endParaRPr>
          </a:p>
        </p:txBody>
      </p:sp>
      <p:sp>
        <p:nvSpPr>
          <p:cNvPr id="3" name="Subtitle 2"/>
          <p:cNvSpPr>
            <a:spLocks noGrp="1"/>
          </p:cNvSpPr>
          <p:nvPr>
            <p:ph type="subTitle" idx="1"/>
          </p:nvPr>
        </p:nvSpPr>
        <p:spPr>
          <a:xfrm>
            <a:off x="2728332" y="1494263"/>
            <a:ext cx="9144000" cy="4995747"/>
          </a:xfrm>
        </p:spPr>
        <p:txBody>
          <a:bodyPr>
            <a:normAutofit/>
          </a:bodyPr>
          <a:lstStyle/>
          <a:p>
            <a:r>
              <a:rPr lang="en-US" b="1" dirty="0" smtClean="0">
                <a:solidFill>
                  <a:srgbClr val="740000"/>
                </a:solidFill>
              </a:rPr>
              <a:t>Example </a:t>
            </a:r>
          </a:p>
          <a:p>
            <a:pPr algn="l"/>
            <a:r>
              <a:rPr lang="en-US" b="1" dirty="0" smtClean="0">
                <a:solidFill>
                  <a:srgbClr val="740000"/>
                </a:solidFill>
              </a:rPr>
              <a:t>Job Duty: </a:t>
            </a:r>
            <a:r>
              <a:rPr lang="en-US" dirty="0" smtClean="0">
                <a:solidFill>
                  <a:srgbClr val="740000"/>
                </a:solidFill>
              </a:rPr>
              <a:t>Recruiting: Maintains the recruiting spreadsheets; creates search files; uses updated position descriptions to create job vacancy notices (JVNs) and screening questions; and posts jobs on </a:t>
            </a:r>
            <a:r>
              <a:rPr lang="en-US" dirty="0" err="1" smtClean="0">
                <a:solidFill>
                  <a:srgbClr val="740000"/>
                </a:solidFill>
              </a:rPr>
              <a:t>NeoGov</a:t>
            </a:r>
            <a:r>
              <a:rPr lang="en-US" dirty="0" smtClean="0">
                <a:solidFill>
                  <a:srgbClr val="740000"/>
                </a:solidFill>
              </a:rPr>
              <a:t> and the HR bulletin board. </a:t>
            </a:r>
            <a:endParaRPr lang="en-US" b="1" dirty="0" smtClean="0">
              <a:solidFill>
                <a:srgbClr val="740000"/>
              </a:solidFill>
            </a:endParaRPr>
          </a:p>
          <a:p>
            <a:pPr algn="l"/>
            <a:r>
              <a:rPr lang="en-US" b="1" dirty="0" smtClean="0">
                <a:solidFill>
                  <a:srgbClr val="740000"/>
                </a:solidFill>
              </a:rPr>
              <a:t>Success Criteria: </a:t>
            </a:r>
          </a:p>
          <a:p>
            <a:pPr marL="457200" indent="-457200" algn="l">
              <a:buAutoNum type="arabicPeriod"/>
            </a:pPr>
            <a:r>
              <a:rPr lang="en-US" dirty="0" smtClean="0">
                <a:solidFill>
                  <a:srgbClr val="740000"/>
                </a:solidFill>
              </a:rPr>
              <a:t>Updates the recruiting spreadsheet daily.</a:t>
            </a:r>
          </a:p>
          <a:p>
            <a:pPr marL="457200" indent="-457200" algn="l">
              <a:buAutoNum type="arabicPeriod"/>
            </a:pPr>
            <a:r>
              <a:rPr lang="en-US" dirty="0" smtClean="0">
                <a:solidFill>
                  <a:srgbClr val="740000"/>
                </a:solidFill>
              </a:rPr>
              <a:t>Ensures JVNs contain all necessary employment-related information, are in the approved format, and are error-free prior to posting. </a:t>
            </a:r>
          </a:p>
          <a:p>
            <a:pPr marL="457200" indent="-457200" algn="l">
              <a:buAutoNum type="arabicPeriod"/>
            </a:pPr>
            <a:r>
              <a:rPr lang="en-US" dirty="0" smtClean="0">
                <a:solidFill>
                  <a:srgbClr val="740000"/>
                </a:solidFill>
              </a:rPr>
              <a:t>Posts positions as soon as hiring supervisor approves the JVN and screening questions (the next morning if approval received after 4 p.m.).  </a:t>
            </a:r>
          </a:p>
          <a:p>
            <a:pPr algn="l"/>
            <a:endParaRPr lang="en-US" dirty="0" smtClean="0">
              <a:solidFill>
                <a:srgbClr val="740000"/>
              </a:solidFill>
            </a:endParaRPr>
          </a:p>
        </p:txBody>
      </p:sp>
    </p:spTree>
    <p:extLst>
      <p:ext uri="{BB962C8B-B14F-4D97-AF65-F5344CB8AC3E}">
        <p14:creationId xmlns:p14="http://schemas.microsoft.com/office/powerpoint/2010/main" val="4596065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1"/>
            <a:ext cx="12192306" cy="6857829"/>
          </a:xfrm>
          <a:prstGeom prst="rect">
            <a:avLst/>
          </a:prstGeom>
        </p:spPr>
      </p:pic>
      <p:sp>
        <p:nvSpPr>
          <p:cNvPr id="2" name="Title 1"/>
          <p:cNvSpPr>
            <a:spLocks noGrp="1"/>
          </p:cNvSpPr>
          <p:nvPr>
            <p:ph type="ctrTitle"/>
          </p:nvPr>
        </p:nvSpPr>
        <p:spPr>
          <a:xfrm>
            <a:off x="2728332" y="386383"/>
            <a:ext cx="9144000" cy="929461"/>
          </a:xfrm>
        </p:spPr>
        <p:txBody>
          <a:bodyPr>
            <a:normAutofit/>
          </a:bodyPr>
          <a:lstStyle/>
          <a:p>
            <a:r>
              <a:rPr lang="en-US" sz="4400" b="1" dirty="0" smtClean="0">
                <a:solidFill>
                  <a:srgbClr val="8A0000"/>
                </a:solidFill>
              </a:rPr>
              <a:t>Minimum Requirements/Qualifications</a:t>
            </a:r>
            <a:endParaRPr lang="en-US" sz="4400" b="1" dirty="0">
              <a:solidFill>
                <a:srgbClr val="8A0000"/>
              </a:solidFill>
            </a:endParaRPr>
          </a:p>
        </p:txBody>
      </p:sp>
      <p:sp>
        <p:nvSpPr>
          <p:cNvPr id="3" name="Subtitle 2"/>
          <p:cNvSpPr>
            <a:spLocks noGrp="1"/>
          </p:cNvSpPr>
          <p:nvPr>
            <p:ph type="subTitle" idx="1"/>
          </p:nvPr>
        </p:nvSpPr>
        <p:spPr>
          <a:xfrm>
            <a:off x="2728332" y="1494263"/>
            <a:ext cx="9144000" cy="4995747"/>
          </a:xfrm>
        </p:spPr>
        <p:txBody>
          <a:bodyPr>
            <a:normAutofit lnSpcReduction="10000"/>
          </a:bodyPr>
          <a:lstStyle/>
          <a:p>
            <a:pPr algn="l"/>
            <a:endParaRPr lang="en-US" dirty="0" smtClean="0">
              <a:solidFill>
                <a:srgbClr val="740000"/>
              </a:solidFill>
            </a:endParaRPr>
          </a:p>
          <a:p>
            <a:pPr algn="l"/>
            <a:r>
              <a:rPr lang="en-US" dirty="0" smtClean="0">
                <a:solidFill>
                  <a:srgbClr val="740000"/>
                </a:solidFill>
              </a:rPr>
              <a:t>The State has established minimum education, training and experience guidelines for each job classification. These guidelines are intentionally generic and broad because they apply to ALL jobs assigned to a specific classification</a:t>
            </a:r>
            <a:r>
              <a:rPr lang="en-US" dirty="0" smtClean="0">
                <a:solidFill>
                  <a:srgbClr val="740000"/>
                </a:solidFill>
              </a:rPr>
              <a:t>. </a:t>
            </a:r>
            <a:endParaRPr lang="en-US" dirty="0" smtClean="0">
              <a:solidFill>
                <a:srgbClr val="740000"/>
              </a:solidFill>
            </a:endParaRPr>
          </a:p>
          <a:p>
            <a:pPr algn="l"/>
            <a:r>
              <a:rPr lang="en-US" dirty="0" smtClean="0">
                <a:solidFill>
                  <a:srgbClr val="740000"/>
                </a:solidFill>
              </a:rPr>
              <a:t>State agencies may set minimum requirements that are </a:t>
            </a:r>
            <a:r>
              <a:rPr lang="en-US" b="1" dirty="0" smtClean="0">
                <a:solidFill>
                  <a:srgbClr val="740000"/>
                </a:solidFill>
              </a:rPr>
              <a:t>more stringent</a:t>
            </a:r>
            <a:r>
              <a:rPr lang="en-US" dirty="0" smtClean="0">
                <a:solidFill>
                  <a:srgbClr val="740000"/>
                </a:solidFill>
              </a:rPr>
              <a:t> than the state’s minimum requirements but not less stringent.</a:t>
            </a:r>
          </a:p>
          <a:p>
            <a:pPr algn="l"/>
            <a:r>
              <a:rPr lang="en-US" dirty="0" smtClean="0">
                <a:solidFill>
                  <a:srgbClr val="740000"/>
                </a:solidFill>
              </a:rPr>
              <a:t>Exception: South Carolina state colleges and universities have delegated authority to determine equivalency requirements. For example, if a job posting requires a bachelor’s degree and two years of experience, but a candidate possesses an associate’s degree and 10 years of experience, HR may be able to approve an equivalency so that the candidate can be considered for hire. All equivalencies must be approved by HR before an applicant can be considered.  </a:t>
            </a:r>
          </a:p>
        </p:txBody>
      </p:sp>
    </p:spTree>
    <p:extLst>
      <p:ext uri="{BB962C8B-B14F-4D97-AF65-F5344CB8AC3E}">
        <p14:creationId xmlns:p14="http://schemas.microsoft.com/office/powerpoint/2010/main" val="12588558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1"/>
            <a:ext cx="12192306" cy="6857829"/>
          </a:xfrm>
          <a:prstGeom prst="rect">
            <a:avLst/>
          </a:prstGeom>
        </p:spPr>
      </p:pic>
      <p:sp>
        <p:nvSpPr>
          <p:cNvPr id="2" name="Title 1"/>
          <p:cNvSpPr>
            <a:spLocks noGrp="1"/>
          </p:cNvSpPr>
          <p:nvPr>
            <p:ph type="ctrTitle"/>
          </p:nvPr>
        </p:nvSpPr>
        <p:spPr>
          <a:xfrm>
            <a:off x="2728332" y="386383"/>
            <a:ext cx="9144000" cy="929461"/>
          </a:xfrm>
        </p:spPr>
        <p:txBody>
          <a:bodyPr>
            <a:normAutofit/>
          </a:bodyPr>
          <a:lstStyle/>
          <a:p>
            <a:r>
              <a:rPr lang="en-US" b="1" dirty="0" smtClean="0">
                <a:solidFill>
                  <a:srgbClr val="8A0000"/>
                </a:solidFill>
              </a:rPr>
              <a:t>Preferred Qualifications</a:t>
            </a:r>
            <a:endParaRPr lang="en-US" b="1" dirty="0">
              <a:solidFill>
                <a:srgbClr val="8A0000"/>
              </a:solidFill>
            </a:endParaRPr>
          </a:p>
        </p:txBody>
      </p:sp>
      <p:sp>
        <p:nvSpPr>
          <p:cNvPr id="3" name="Subtitle 2"/>
          <p:cNvSpPr>
            <a:spLocks noGrp="1"/>
          </p:cNvSpPr>
          <p:nvPr>
            <p:ph type="subTitle" idx="1"/>
          </p:nvPr>
        </p:nvSpPr>
        <p:spPr>
          <a:xfrm>
            <a:off x="2728332" y="1494263"/>
            <a:ext cx="9144000" cy="4995747"/>
          </a:xfrm>
        </p:spPr>
        <p:txBody>
          <a:bodyPr>
            <a:normAutofit fontScale="77500" lnSpcReduction="20000"/>
          </a:bodyPr>
          <a:lstStyle/>
          <a:p>
            <a:pPr algn="l"/>
            <a:r>
              <a:rPr lang="en-US" sz="3600" dirty="0" smtClean="0">
                <a:solidFill>
                  <a:srgbClr val="740000"/>
                </a:solidFill>
              </a:rPr>
              <a:t>Preferred qualifications include the education, training and/or experience that would be </a:t>
            </a:r>
            <a:r>
              <a:rPr lang="en-US" sz="3600" b="1" dirty="0" smtClean="0">
                <a:solidFill>
                  <a:srgbClr val="740000"/>
                </a:solidFill>
              </a:rPr>
              <a:t>ideal but not necessary</a:t>
            </a:r>
            <a:r>
              <a:rPr lang="en-US" sz="3600" dirty="0" smtClean="0">
                <a:solidFill>
                  <a:srgbClr val="740000"/>
                </a:solidFill>
              </a:rPr>
              <a:t> in order for someone to be successful in a position.</a:t>
            </a:r>
          </a:p>
          <a:p>
            <a:pPr algn="l"/>
            <a:endParaRPr lang="en-US" sz="3600" dirty="0" smtClean="0">
              <a:solidFill>
                <a:srgbClr val="740000"/>
              </a:solidFill>
            </a:endParaRPr>
          </a:p>
          <a:p>
            <a:pPr algn="l"/>
            <a:r>
              <a:rPr lang="en-US" sz="3600" dirty="0" smtClean="0">
                <a:solidFill>
                  <a:srgbClr val="740000"/>
                </a:solidFill>
              </a:rPr>
              <a:t>Typically</a:t>
            </a:r>
            <a:r>
              <a:rPr lang="en-US" sz="3600" dirty="0" smtClean="0">
                <a:solidFill>
                  <a:srgbClr val="740000"/>
                </a:solidFill>
              </a:rPr>
              <a:t>, applicants who possess the preferred qualifications are placed in Pool A for screening purposes. </a:t>
            </a:r>
          </a:p>
          <a:p>
            <a:pPr algn="l"/>
            <a:endParaRPr lang="en-US" sz="3600" b="1" dirty="0" smtClean="0">
              <a:solidFill>
                <a:srgbClr val="740000"/>
              </a:solidFill>
            </a:endParaRPr>
          </a:p>
          <a:p>
            <a:pPr algn="l"/>
            <a:r>
              <a:rPr lang="en-US" sz="3600" b="1" dirty="0" smtClean="0">
                <a:solidFill>
                  <a:srgbClr val="740000"/>
                </a:solidFill>
              </a:rPr>
              <a:t>Examples</a:t>
            </a:r>
            <a:r>
              <a:rPr lang="en-US" sz="3600" dirty="0" smtClean="0">
                <a:solidFill>
                  <a:srgbClr val="740000"/>
                </a:solidFill>
              </a:rPr>
              <a:t>:</a:t>
            </a:r>
          </a:p>
          <a:p>
            <a:pPr algn="l"/>
            <a:r>
              <a:rPr lang="en-US" sz="3600" dirty="0" smtClean="0">
                <a:solidFill>
                  <a:srgbClr val="740000"/>
                </a:solidFill>
              </a:rPr>
              <a:t>1. </a:t>
            </a:r>
            <a:r>
              <a:rPr lang="en-US" sz="3600" dirty="0" smtClean="0">
                <a:solidFill>
                  <a:srgbClr val="740000"/>
                </a:solidFill>
              </a:rPr>
              <a:t>Experience </a:t>
            </a:r>
            <a:r>
              <a:rPr lang="en-US" sz="3600" dirty="0" smtClean="0">
                <a:solidFill>
                  <a:srgbClr val="740000"/>
                </a:solidFill>
              </a:rPr>
              <a:t>in a higher education environment </a:t>
            </a:r>
            <a:r>
              <a:rPr lang="en-US" sz="3600" dirty="0" smtClean="0">
                <a:solidFill>
                  <a:srgbClr val="740000"/>
                </a:solidFill>
              </a:rPr>
              <a:t>preferred.</a:t>
            </a:r>
          </a:p>
          <a:p>
            <a:pPr algn="l"/>
            <a:r>
              <a:rPr lang="en-US" sz="3600" dirty="0" smtClean="0">
                <a:solidFill>
                  <a:srgbClr val="740000"/>
                </a:solidFill>
              </a:rPr>
              <a:t>2. </a:t>
            </a:r>
            <a:r>
              <a:rPr lang="en-US" sz="3600" dirty="0" smtClean="0">
                <a:solidFill>
                  <a:srgbClr val="740000"/>
                </a:solidFill>
              </a:rPr>
              <a:t>Proficiency </a:t>
            </a:r>
            <a:r>
              <a:rPr lang="en-US" sz="3600" dirty="0" smtClean="0">
                <a:solidFill>
                  <a:srgbClr val="740000"/>
                </a:solidFill>
              </a:rPr>
              <a:t>with Microsoft Office highly desired</a:t>
            </a:r>
            <a:r>
              <a:rPr lang="en-US" sz="3600" dirty="0" smtClean="0">
                <a:solidFill>
                  <a:srgbClr val="740000"/>
                </a:solidFill>
              </a:rPr>
              <a:t>.</a:t>
            </a:r>
          </a:p>
          <a:p>
            <a:pPr algn="l"/>
            <a:r>
              <a:rPr lang="en-US" sz="3600" dirty="0" smtClean="0">
                <a:solidFill>
                  <a:srgbClr val="740000"/>
                </a:solidFill>
              </a:rPr>
              <a:t>3. Master’s degree preferred.</a:t>
            </a:r>
            <a:endParaRPr lang="en-US" sz="3600" dirty="0" smtClean="0">
              <a:solidFill>
                <a:srgbClr val="740000"/>
              </a:solidFill>
            </a:endParaRPr>
          </a:p>
          <a:p>
            <a:pPr algn="l"/>
            <a:endParaRPr lang="en-US" sz="3600" dirty="0" smtClean="0">
              <a:solidFill>
                <a:srgbClr val="740000"/>
              </a:solidFill>
            </a:endParaRPr>
          </a:p>
        </p:txBody>
      </p:sp>
    </p:spTree>
    <p:extLst>
      <p:ext uri="{BB962C8B-B14F-4D97-AF65-F5344CB8AC3E}">
        <p14:creationId xmlns:p14="http://schemas.microsoft.com/office/powerpoint/2010/main" val="12755914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 y="171"/>
            <a:ext cx="12192306" cy="6857829"/>
          </a:xfrm>
          <a:prstGeom prst="rect">
            <a:avLst/>
          </a:prstGeom>
        </p:spPr>
      </p:pic>
      <p:sp>
        <p:nvSpPr>
          <p:cNvPr id="2" name="Title 1"/>
          <p:cNvSpPr>
            <a:spLocks noGrp="1"/>
          </p:cNvSpPr>
          <p:nvPr>
            <p:ph type="ctrTitle"/>
          </p:nvPr>
        </p:nvSpPr>
        <p:spPr>
          <a:xfrm>
            <a:off x="2728332" y="386383"/>
            <a:ext cx="9144000" cy="929461"/>
          </a:xfrm>
        </p:spPr>
        <p:txBody>
          <a:bodyPr>
            <a:normAutofit/>
          </a:bodyPr>
          <a:lstStyle/>
          <a:p>
            <a:r>
              <a:rPr lang="en-US" b="1" dirty="0" smtClean="0">
                <a:solidFill>
                  <a:srgbClr val="8A0000"/>
                </a:solidFill>
              </a:rPr>
              <a:t>Knowledge, </a:t>
            </a:r>
            <a:r>
              <a:rPr lang="en-US" b="1" dirty="0" smtClean="0">
                <a:solidFill>
                  <a:srgbClr val="8A0000"/>
                </a:solidFill>
              </a:rPr>
              <a:t>Skills </a:t>
            </a:r>
            <a:r>
              <a:rPr lang="en-US" b="1" dirty="0" smtClean="0">
                <a:solidFill>
                  <a:srgbClr val="8A0000"/>
                </a:solidFill>
              </a:rPr>
              <a:t>and Abilities</a:t>
            </a:r>
            <a:endParaRPr lang="en-US" b="1" dirty="0">
              <a:solidFill>
                <a:srgbClr val="8A0000"/>
              </a:solidFill>
            </a:endParaRPr>
          </a:p>
        </p:txBody>
      </p:sp>
      <p:sp>
        <p:nvSpPr>
          <p:cNvPr id="3" name="Subtitle 2"/>
          <p:cNvSpPr>
            <a:spLocks noGrp="1"/>
          </p:cNvSpPr>
          <p:nvPr>
            <p:ph type="subTitle" idx="1"/>
          </p:nvPr>
        </p:nvSpPr>
        <p:spPr>
          <a:xfrm>
            <a:off x="2728332" y="1494263"/>
            <a:ext cx="9144000" cy="4995747"/>
          </a:xfrm>
        </p:spPr>
        <p:txBody>
          <a:bodyPr>
            <a:normAutofit/>
          </a:bodyPr>
          <a:lstStyle/>
          <a:p>
            <a:pPr algn="l"/>
            <a:r>
              <a:rPr lang="en-US" dirty="0" smtClean="0">
                <a:solidFill>
                  <a:srgbClr val="740000"/>
                </a:solidFill>
              </a:rPr>
              <a:t>A position description also delineates the knowledge, skills and abilities (KSAs) needed to perform a job successfully. </a:t>
            </a:r>
          </a:p>
          <a:p>
            <a:pPr algn="l"/>
            <a:r>
              <a:rPr lang="en-US" b="1" dirty="0" smtClean="0">
                <a:solidFill>
                  <a:srgbClr val="740000"/>
                </a:solidFill>
              </a:rPr>
              <a:t>Knowledge: </a:t>
            </a:r>
            <a:r>
              <a:rPr lang="en-US" dirty="0" smtClean="0">
                <a:solidFill>
                  <a:srgbClr val="740000"/>
                </a:solidFill>
              </a:rPr>
              <a:t>A body of information necessary for successful </a:t>
            </a:r>
            <a:r>
              <a:rPr lang="en-US" dirty="0" smtClean="0">
                <a:solidFill>
                  <a:srgbClr val="740000"/>
                </a:solidFill>
              </a:rPr>
              <a:t>performance. </a:t>
            </a:r>
            <a:r>
              <a:rPr lang="en-US" dirty="0" smtClean="0">
                <a:solidFill>
                  <a:srgbClr val="740000"/>
                </a:solidFill>
              </a:rPr>
              <a:t>May be gained through formal education, training and/or experience.</a:t>
            </a:r>
          </a:p>
          <a:p>
            <a:pPr algn="l"/>
            <a:r>
              <a:rPr lang="en-US" b="1" dirty="0" smtClean="0">
                <a:solidFill>
                  <a:srgbClr val="740000"/>
                </a:solidFill>
              </a:rPr>
              <a:t>Skills:</a:t>
            </a:r>
            <a:r>
              <a:rPr lang="en-US" dirty="0" smtClean="0">
                <a:solidFill>
                  <a:srgbClr val="740000"/>
                </a:solidFill>
              </a:rPr>
              <a:t> </a:t>
            </a:r>
            <a:r>
              <a:rPr lang="en-US" dirty="0" smtClean="0">
                <a:solidFill>
                  <a:srgbClr val="740000"/>
                </a:solidFill>
              </a:rPr>
              <a:t>An observable, often learned, </a:t>
            </a:r>
            <a:r>
              <a:rPr lang="en-US" dirty="0" smtClean="0">
                <a:solidFill>
                  <a:srgbClr val="740000"/>
                </a:solidFill>
              </a:rPr>
              <a:t>competence. May imply a level of proficiency. Example: Proven written communication skills. </a:t>
            </a:r>
          </a:p>
          <a:p>
            <a:pPr algn="l"/>
            <a:r>
              <a:rPr lang="en-US" b="1" dirty="0" smtClean="0">
                <a:solidFill>
                  <a:srgbClr val="740000"/>
                </a:solidFill>
              </a:rPr>
              <a:t>Abilities: </a:t>
            </a:r>
            <a:r>
              <a:rPr lang="en-US" dirty="0" smtClean="0">
                <a:solidFill>
                  <a:srgbClr val="740000"/>
                </a:solidFill>
              </a:rPr>
              <a:t>Natural tendencies, talents and strengths that allow someone to perform a function/observable behavior. Example: Ability to develop and maintain effective working relationships with faculty, staff, students and the general public. </a:t>
            </a:r>
            <a:endParaRPr lang="en-US" b="1" dirty="0" smtClean="0">
              <a:solidFill>
                <a:srgbClr val="740000"/>
              </a:solidFill>
            </a:endParaRPr>
          </a:p>
        </p:txBody>
      </p:sp>
    </p:spTree>
    <p:extLst>
      <p:ext uri="{BB962C8B-B14F-4D97-AF65-F5344CB8AC3E}">
        <p14:creationId xmlns:p14="http://schemas.microsoft.com/office/powerpoint/2010/main" val="3208314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457" y="171"/>
            <a:ext cx="12192306" cy="6857829"/>
          </a:xfrm>
          <a:prstGeom prst="rect">
            <a:avLst/>
          </a:prstGeom>
        </p:spPr>
      </p:pic>
      <p:sp>
        <p:nvSpPr>
          <p:cNvPr id="2" name="Title 1"/>
          <p:cNvSpPr>
            <a:spLocks noGrp="1"/>
          </p:cNvSpPr>
          <p:nvPr>
            <p:ph type="ctrTitle"/>
          </p:nvPr>
        </p:nvSpPr>
        <p:spPr>
          <a:xfrm>
            <a:off x="2728332" y="386383"/>
            <a:ext cx="9144000" cy="929461"/>
          </a:xfrm>
        </p:spPr>
        <p:txBody>
          <a:bodyPr>
            <a:noAutofit/>
          </a:bodyPr>
          <a:lstStyle/>
          <a:p>
            <a:r>
              <a:rPr lang="en-US" sz="3200" b="1" dirty="0" smtClean="0">
                <a:solidFill>
                  <a:srgbClr val="8A0000"/>
                </a:solidFill>
              </a:rPr>
              <a:t>Accessing a Position Description</a:t>
            </a:r>
            <a:br>
              <a:rPr lang="en-US" sz="3200" b="1" dirty="0" smtClean="0">
                <a:solidFill>
                  <a:srgbClr val="8A0000"/>
                </a:solidFill>
              </a:rPr>
            </a:br>
            <a:r>
              <a:rPr lang="en-US" sz="3200" b="1" dirty="0" smtClean="0">
                <a:solidFill>
                  <a:srgbClr val="8A0000"/>
                </a:solidFill>
              </a:rPr>
              <a:t>in the new Position Management Module</a:t>
            </a:r>
            <a:endParaRPr lang="en-US" sz="3200" b="1" dirty="0">
              <a:solidFill>
                <a:srgbClr val="8A0000"/>
              </a:solidFill>
            </a:endParaRPr>
          </a:p>
        </p:txBody>
      </p:sp>
      <p:sp>
        <p:nvSpPr>
          <p:cNvPr id="3" name="Subtitle 2"/>
          <p:cNvSpPr>
            <a:spLocks noGrp="1"/>
          </p:cNvSpPr>
          <p:nvPr>
            <p:ph type="subTitle" idx="1"/>
          </p:nvPr>
        </p:nvSpPr>
        <p:spPr>
          <a:xfrm>
            <a:off x="2728332" y="1494263"/>
            <a:ext cx="9144000" cy="4995747"/>
          </a:xfrm>
        </p:spPr>
        <p:txBody>
          <a:bodyPr>
            <a:normAutofit/>
          </a:bodyPr>
          <a:lstStyle/>
          <a:p>
            <a:pPr algn="l"/>
            <a:r>
              <a:rPr lang="en-US" sz="1000" dirty="0" smtClean="0">
                <a:solidFill>
                  <a:srgbClr val="740000"/>
                </a:solidFill>
              </a:rPr>
              <a:t>STEP 1: Sign in through Wingspan and select  Position/Performance Management</a:t>
            </a:r>
          </a:p>
          <a:p>
            <a:endParaRPr lang="en-US" sz="1400" dirty="0" smtClean="0">
              <a:solidFill>
                <a:srgbClr val="740000"/>
              </a:solidFill>
            </a:endParaRPr>
          </a:p>
          <a:p>
            <a:r>
              <a:rPr lang="en-US" sz="1100" dirty="0" smtClean="0">
                <a:solidFill>
                  <a:srgbClr val="740000"/>
                </a:solidFill>
              </a:rPr>
              <a:t>Log in in Wingspan Under </a:t>
            </a:r>
          </a:p>
          <a:p>
            <a:endParaRPr lang="en-US" sz="1100" dirty="0">
              <a:solidFill>
                <a:srgbClr val="740000"/>
              </a:solidFill>
            </a:endParaRPr>
          </a:p>
          <a:p>
            <a:endParaRPr lang="en-US" sz="1100" dirty="0" smtClean="0">
              <a:solidFill>
                <a:srgbClr val="740000"/>
              </a:solidFill>
            </a:endParaRPr>
          </a:p>
          <a:p>
            <a:endParaRPr lang="en-US" sz="1100" dirty="0">
              <a:solidFill>
                <a:srgbClr val="740000"/>
              </a:solidFill>
            </a:endParaRPr>
          </a:p>
          <a:p>
            <a:endParaRPr lang="en-US" sz="1100" dirty="0" smtClean="0">
              <a:solidFill>
                <a:srgbClr val="740000"/>
              </a:solidFill>
            </a:endParaRPr>
          </a:p>
          <a:p>
            <a:endParaRPr lang="en-US" sz="1100" dirty="0">
              <a:solidFill>
                <a:srgbClr val="740000"/>
              </a:solidFill>
            </a:endParaRPr>
          </a:p>
          <a:p>
            <a:endParaRPr lang="en-US" sz="1100" dirty="0" smtClean="0">
              <a:solidFill>
                <a:srgbClr val="740000"/>
              </a:solidFill>
            </a:endParaRPr>
          </a:p>
          <a:p>
            <a:endParaRPr lang="en-US" sz="1100" dirty="0">
              <a:solidFill>
                <a:srgbClr val="740000"/>
              </a:solidFill>
            </a:endParaRPr>
          </a:p>
          <a:p>
            <a:endParaRPr lang="en-US" sz="1100" dirty="0" smtClean="0">
              <a:solidFill>
                <a:srgbClr val="740000"/>
              </a:solidFill>
            </a:endParaRPr>
          </a:p>
          <a:p>
            <a:endParaRPr lang="en-US" sz="1100" dirty="0" smtClean="0">
              <a:solidFill>
                <a:srgbClr val="740000"/>
              </a:solidFill>
            </a:endParaRPr>
          </a:p>
          <a:p>
            <a:endParaRPr lang="en-US" sz="1100" dirty="0" smtClean="0">
              <a:solidFill>
                <a:srgbClr val="740000"/>
              </a:solidFill>
            </a:endParaRPr>
          </a:p>
          <a:p>
            <a:endParaRPr lang="en-US" sz="1100" dirty="0" smtClean="0">
              <a:solidFill>
                <a:srgbClr val="740000"/>
              </a:solidFill>
            </a:endParaRPr>
          </a:p>
          <a:p>
            <a:endParaRPr lang="en-US" sz="1100" dirty="0" smtClean="0">
              <a:solidFill>
                <a:srgbClr val="740000"/>
              </a:solidFill>
            </a:endParaRPr>
          </a:p>
          <a:p>
            <a:r>
              <a:rPr lang="en-US" sz="1100" dirty="0" smtClean="0">
                <a:solidFill>
                  <a:srgbClr val="740000"/>
                </a:solidFill>
              </a:rPr>
              <a:t>Or by </a:t>
            </a:r>
          </a:p>
          <a:p>
            <a:r>
              <a:rPr lang="en-US" sz="1100" dirty="0" smtClean="0">
                <a:solidFill>
                  <a:srgbClr val="740000"/>
                </a:solidFill>
              </a:rPr>
              <a:t>Using: </a:t>
            </a:r>
            <a:r>
              <a:rPr lang="en-US" sz="1100" dirty="0">
                <a:hlinkClick r:id="rId4"/>
              </a:rPr>
              <a:t>https://</a:t>
            </a:r>
            <a:r>
              <a:rPr lang="en-US" sz="1100" dirty="0" smtClean="0">
                <a:hlinkClick r:id="rId4"/>
              </a:rPr>
              <a:t>winthrop.peopleadmin.com/hr</a:t>
            </a:r>
            <a:r>
              <a:rPr lang="en-US" sz="1100" dirty="0">
                <a:hlinkClick r:id="rId4"/>
              </a:rPr>
              <a:t>/</a:t>
            </a:r>
            <a:endParaRPr lang="en-US" sz="1100" dirty="0">
              <a:solidFill>
                <a:srgbClr val="740000"/>
              </a:solidFil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9943" y="1815922"/>
            <a:ext cx="8513770" cy="3721994"/>
          </a:xfrm>
          <a:prstGeom prst="rect">
            <a:avLst/>
          </a:prstGeom>
        </p:spPr>
      </p:pic>
    </p:spTree>
    <p:extLst>
      <p:ext uri="{BB962C8B-B14F-4D97-AF65-F5344CB8AC3E}">
        <p14:creationId xmlns:p14="http://schemas.microsoft.com/office/powerpoint/2010/main" val="17102891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 y="171"/>
            <a:ext cx="12192306" cy="6857829"/>
          </a:xfrm>
          <a:prstGeom prst="rect">
            <a:avLst/>
          </a:prstGeom>
        </p:spPr>
      </p:pic>
      <p:sp>
        <p:nvSpPr>
          <p:cNvPr id="2" name="Title 1"/>
          <p:cNvSpPr>
            <a:spLocks noGrp="1"/>
          </p:cNvSpPr>
          <p:nvPr>
            <p:ph type="ctrTitle"/>
          </p:nvPr>
        </p:nvSpPr>
        <p:spPr>
          <a:xfrm>
            <a:off x="2728332" y="386383"/>
            <a:ext cx="9144000" cy="929461"/>
          </a:xfrm>
        </p:spPr>
        <p:txBody>
          <a:bodyPr>
            <a:normAutofit/>
          </a:bodyPr>
          <a:lstStyle/>
          <a:p>
            <a:r>
              <a:rPr lang="en-US" b="1" dirty="0" smtClean="0">
                <a:solidFill>
                  <a:srgbClr val="8A0000"/>
                </a:solidFill>
              </a:rPr>
              <a:t>Knowledge, </a:t>
            </a:r>
            <a:r>
              <a:rPr lang="en-US" b="1" dirty="0" smtClean="0">
                <a:solidFill>
                  <a:srgbClr val="8A0000"/>
                </a:solidFill>
              </a:rPr>
              <a:t>Skills </a:t>
            </a:r>
            <a:r>
              <a:rPr lang="en-US" b="1" dirty="0" smtClean="0">
                <a:solidFill>
                  <a:srgbClr val="8A0000"/>
                </a:solidFill>
              </a:rPr>
              <a:t>and Abilities</a:t>
            </a:r>
            <a:endParaRPr lang="en-US" b="1" dirty="0">
              <a:solidFill>
                <a:srgbClr val="8A0000"/>
              </a:solidFill>
            </a:endParaRPr>
          </a:p>
        </p:txBody>
      </p:sp>
      <p:sp>
        <p:nvSpPr>
          <p:cNvPr id="3" name="Subtitle 2"/>
          <p:cNvSpPr>
            <a:spLocks noGrp="1"/>
          </p:cNvSpPr>
          <p:nvPr>
            <p:ph type="subTitle" idx="1"/>
          </p:nvPr>
        </p:nvSpPr>
        <p:spPr>
          <a:xfrm>
            <a:off x="2728332" y="1494263"/>
            <a:ext cx="9144000" cy="4995747"/>
          </a:xfrm>
        </p:spPr>
        <p:txBody>
          <a:bodyPr>
            <a:normAutofit/>
          </a:bodyPr>
          <a:lstStyle/>
          <a:p>
            <a:pPr algn="l"/>
            <a:endParaRPr lang="en-US" sz="3200" b="1" dirty="0" smtClean="0">
              <a:solidFill>
                <a:srgbClr val="740000"/>
              </a:solidFill>
            </a:endParaRPr>
          </a:p>
          <a:p>
            <a:pPr algn="l"/>
            <a:r>
              <a:rPr lang="en-US" sz="3200" dirty="0" smtClean="0">
                <a:solidFill>
                  <a:srgbClr val="740000"/>
                </a:solidFill>
              </a:rPr>
              <a:t>It is important to note that KSAs must be realistic and clearly related to a position’s responsibilities and duties.</a:t>
            </a:r>
          </a:p>
          <a:p>
            <a:pPr algn="l"/>
            <a:r>
              <a:rPr lang="en-US" sz="3200" dirty="0" smtClean="0">
                <a:solidFill>
                  <a:srgbClr val="740000"/>
                </a:solidFill>
              </a:rPr>
              <a:t>For example, if the KSA section includes the ability to read and comprehend complex material, the position description must include a job function that requires that ability for success. </a:t>
            </a:r>
            <a:endParaRPr lang="en-US" sz="3200" b="1" dirty="0" smtClean="0">
              <a:solidFill>
                <a:srgbClr val="740000"/>
              </a:solidFill>
            </a:endParaRPr>
          </a:p>
        </p:txBody>
      </p:sp>
    </p:spTree>
    <p:extLst>
      <p:ext uri="{BB962C8B-B14F-4D97-AF65-F5344CB8AC3E}">
        <p14:creationId xmlns:p14="http://schemas.microsoft.com/office/powerpoint/2010/main" val="19549543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 y="171"/>
            <a:ext cx="12192306" cy="6857829"/>
          </a:xfrm>
          <a:prstGeom prst="rect">
            <a:avLst/>
          </a:prstGeom>
        </p:spPr>
      </p:pic>
      <p:sp>
        <p:nvSpPr>
          <p:cNvPr id="2" name="Title 1"/>
          <p:cNvSpPr>
            <a:spLocks noGrp="1"/>
          </p:cNvSpPr>
          <p:nvPr>
            <p:ph type="ctrTitle"/>
          </p:nvPr>
        </p:nvSpPr>
        <p:spPr>
          <a:xfrm>
            <a:off x="2728332" y="386383"/>
            <a:ext cx="9144000" cy="929461"/>
          </a:xfrm>
        </p:spPr>
        <p:txBody>
          <a:bodyPr>
            <a:normAutofit/>
          </a:bodyPr>
          <a:lstStyle/>
          <a:p>
            <a:r>
              <a:rPr lang="en-US" b="1" dirty="0" smtClean="0">
                <a:solidFill>
                  <a:srgbClr val="8A0000"/>
                </a:solidFill>
              </a:rPr>
              <a:t>Guidelines and Supervision</a:t>
            </a:r>
            <a:endParaRPr lang="en-US" b="1" dirty="0">
              <a:solidFill>
                <a:srgbClr val="8A0000"/>
              </a:solidFill>
            </a:endParaRPr>
          </a:p>
        </p:txBody>
      </p:sp>
      <p:sp>
        <p:nvSpPr>
          <p:cNvPr id="3" name="Subtitle 2"/>
          <p:cNvSpPr>
            <a:spLocks noGrp="1"/>
          </p:cNvSpPr>
          <p:nvPr>
            <p:ph type="subTitle" idx="1"/>
          </p:nvPr>
        </p:nvSpPr>
        <p:spPr>
          <a:xfrm>
            <a:off x="2728332" y="1494263"/>
            <a:ext cx="9144000" cy="4995747"/>
          </a:xfrm>
        </p:spPr>
        <p:txBody>
          <a:bodyPr>
            <a:normAutofit/>
          </a:bodyPr>
          <a:lstStyle/>
          <a:p>
            <a:pPr algn="l"/>
            <a:r>
              <a:rPr lang="en-US" dirty="0" smtClean="0">
                <a:solidFill>
                  <a:srgbClr val="740000"/>
                </a:solidFill>
              </a:rPr>
              <a:t>The position description also outlines the guidelines and level of supervision an employee will receive. </a:t>
            </a:r>
            <a:endParaRPr lang="en-US" dirty="0">
              <a:solidFill>
                <a:srgbClr val="740000"/>
              </a:solidFill>
            </a:endParaRPr>
          </a:p>
          <a:p>
            <a:pPr marL="342900" indent="-342900" algn="l">
              <a:buFont typeface="Arial" panose="020B0604020202020204" pitchFamily="34" charset="0"/>
              <a:buChar char="•"/>
            </a:pPr>
            <a:r>
              <a:rPr lang="en-US" b="1" dirty="0" smtClean="0">
                <a:solidFill>
                  <a:srgbClr val="740000"/>
                </a:solidFill>
              </a:rPr>
              <a:t>Direct supervision: </a:t>
            </a:r>
            <a:r>
              <a:rPr lang="en-US" dirty="0" smtClean="0">
                <a:solidFill>
                  <a:srgbClr val="740000"/>
                </a:solidFill>
              </a:rPr>
              <a:t>The employee is told what to do and how to do it and is not required to exercise independent judgment or authority. Job duties tend to be prescriptive in nature.</a:t>
            </a:r>
          </a:p>
          <a:p>
            <a:pPr marL="342900" indent="-342900" algn="l">
              <a:buFont typeface="Arial" panose="020B0604020202020204" pitchFamily="34" charset="0"/>
              <a:buChar char="•"/>
            </a:pPr>
            <a:r>
              <a:rPr lang="en-US" b="1" dirty="0" smtClean="0">
                <a:solidFill>
                  <a:srgbClr val="740000"/>
                </a:solidFill>
              </a:rPr>
              <a:t>General supervision: </a:t>
            </a:r>
            <a:r>
              <a:rPr lang="en-US" dirty="0" smtClean="0">
                <a:solidFill>
                  <a:srgbClr val="740000"/>
                </a:solidFill>
              </a:rPr>
              <a:t>The employee is told what to do but not how to do it. The “how” is left up to the employee.  </a:t>
            </a:r>
          </a:p>
          <a:p>
            <a:pPr marL="342900" indent="-342900" algn="l">
              <a:buFont typeface="Arial" panose="020B0604020202020204" pitchFamily="34" charset="0"/>
              <a:buChar char="•"/>
            </a:pPr>
            <a:r>
              <a:rPr lang="en-US" b="1" dirty="0" smtClean="0">
                <a:solidFill>
                  <a:srgbClr val="740000"/>
                </a:solidFill>
              </a:rPr>
              <a:t>Limited supervision:</a:t>
            </a:r>
            <a:r>
              <a:rPr lang="en-US" dirty="0" smtClean="0">
                <a:solidFill>
                  <a:srgbClr val="740000"/>
                </a:solidFill>
              </a:rPr>
              <a:t> The employee uses his/her own creativity and/ or judgment  to get the job done. The employee receives general assignments and is free to work out the details. In these positions, an employee often is expected to interpret regulations and policies within his/her defined scope of work (Job Description). </a:t>
            </a:r>
            <a:endParaRPr lang="en-US" b="1" dirty="0" smtClean="0">
              <a:solidFill>
                <a:srgbClr val="740000"/>
              </a:solidFill>
            </a:endParaRPr>
          </a:p>
          <a:p>
            <a:pPr algn="l"/>
            <a:endParaRPr lang="en-US" dirty="0" smtClean="0">
              <a:solidFill>
                <a:srgbClr val="740000"/>
              </a:solidFill>
            </a:endParaRPr>
          </a:p>
        </p:txBody>
      </p:sp>
    </p:spTree>
    <p:extLst>
      <p:ext uri="{BB962C8B-B14F-4D97-AF65-F5344CB8AC3E}">
        <p14:creationId xmlns:p14="http://schemas.microsoft.com/office/powerpoint/2010/main" val="21224533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 y="171"/>
            <a:ext cx="12192306" cy="6857829"/>
          </a:xfrm>
          <a:prstGeom prst="rect">
            <a:avLst/>
          </a:prstGeom>
        </p:spPr>
      </p:pic>
      <p:sp>
        <p:nvSpPr>
          <p:cNvPr id="2" name="Title 1"/>
          <p:cNvSpPr>
            <a:spLocks noGrp="1"/>
          </p:cNvSpPr>
          <p:nvPr>
            <p:ph type="ctrTitle"/>
          </p:nvPr>
        </p:nvSpPr>
        <p:spPr>
          <a:xfrm>
            <a:off x="2728332" y="386383"/>
            <a:ext cx="9144000" cy="929461"/>
          </a:xfrm>
        </p:spPr>
        <p:txBody>
          <a:bodyPr>
            <a:normAutofit/>
          </a:bodyPr>
          <a:lstStyle/>
          <a:p>
            <a:r>
              <a:rPr lang="en-US" sz="4400" b="1" dirty="0" smtClean="0">
                <a:solidFill>
                  <a:srgbClr val="8A0000"/>
                </a:solidFill>
              </a:rPr>
              <a:t>Questions for Setting Supervision Level</a:t>
            </a:r>
            <a:endParaRPr lang="en-US" sz="4400" b="1" dirty="0">
              <a:solidFill>
                <a:srgbClr val="8A0000"/>
              </a:solidFill>
            </a:endParaRPr>
          </a:p>
        </p:txBody>
      </p:sp>
      <p:sp>
        <p:nvSpPr>
          <p:cNvPr id="3" name="Subtitle 2"/>
          <p:cNvSpPr>
            <a:spLocks noGrp="1"/>
          </p:cNvSpPr>
          <p:nvPr>
            <p:ph type="subTitle" idx="1"/>
          </p:nvPr>
        </p:nvSpPr>
        <p:spPr>
          <a:xfrm>
            <a:off x="2728332" y="1494263"/>
            <a:ext cx="9144000" cy="4995747"/>
          </a:xfrm>
        </p:spPr>
        <p:txBody>
          <a:bodyPr>
            <a:normAutofit/>
          </a:bodyPr>
          <a:lstStyle/>
          <a:p>
            <a:pPr marL="171450" indent="-171450" algn="l">
              <a:buFont typeface="Arial" panose="020B0604020202020204" pitchFamily="34" charset="0"/>
              <a:buChar char="•"/>
            </a:pPr>
            <a:endParaRPr lang="en-US" sz="3200" dirty="0" smtClean="0">
              <a:solidFill>
                <a:srgbClr val="740000"/>
              </a:solidFill>
            </a:endParaRPr>
          </a:p>
          <a:p>
            <a:pPr marL="171450" indent="-171450" algn="l">
              <a:buFont typeface="Arial" panose="020B0604020202020204" pitchFamily="34" charset="0"/>
              <a:buChar char="•"/>
            </a:pPr>
            <a:r>
              <a:rPr lang="en-US" sz="3200" dirty="0" smtClean="0">
                <a:solidFill>
                  <a:srgbClr val="740000"/>
                </a:solidFill>
              </a:rPr>
              <a:t>For what level of responsibility will the employee be held accountable?</a:t>
            </a:r>
          </a:p>
          <a:p>
            <a:pPr marL="171450" indent="-171450" algn="l">
              <a:buFont typeface="Arial" panose="020B0604020202020204" pitchFamily="34" charset="0"/>
              <a:buChar char="•"/>
            </a:pPr>
            <a:r>
              <a:rPr lang="en-US" sz="3200" dirty="0" smtClean="0">
                <a:solidFill>
                  <a:srgbClr val="740000"/>
                </a:solidFill>
              </a:rPr>
              <a:t>How often—daily, weekly or more infrequently—is the employee’s work reviewed?</a:t>
            </a:r>
          </a:p>
          <a:p>
            <a:pPr marL="171450" indent="-171450" algn="l">
              <a:buFont typeface="Arial" panose="020B0604020202020204" pitchFamily="34" charset="0"/>
              <a:buChar char="•"/>
            </a:pPr>
            <a:r>
              <a:rPr lang="en-US" sz="3200" dirty="0" smtClean="0">
                <a:solidFill>
                  <a:srgbClr val="740000"/>
                </a:solidFill>
              </a:rPr>
              <a:t>What level of decision-making does the employee have in the absence of supervision?</a:t>
            </a:r>
          </a:p>
          <a:p>
            <a:pPr marL="171450" indent="-171450" algn="l">
              <a:buFont typeface="Arial" panose="020B0604020202020204" pitchFamily="34" charset="0"/>
              <a:buChar char="•"/>
            </a:pPr>
            <a:r>
              <a:rPr lang="en-US" sz="3200" dirty="0" smtClean="0">
                <a:solidFill>
                  <a:srgbClr val="740000"/>
                </a:solidFill>
              </a:rPr>
              <a:t>Are there any formal regulations, policies, etc. that must be followed in fulfilling job responsibilities?</a:t>
            </a:r>
          </a:p>
        </p:txBody>
      </p:sp>
    </p:spTree>
    <p:extLst>
      <p:ext uri="{BB962C8B-B14F-4D97-AF65-F5344CB8AC3E}">
        <p14:creationId xmlns:p14="http://schemas.microsoft.com/office/powerpoint/2010/main" val="26210499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 y="171"/>
            <a:ext cx="12192306" cy="6857829"/>
          </a:xfrm>
          <a:prstGeom prst="rect">
            <a:avLst/>
          </a:prstGeom>
        </p:spPr>
      </p:pic>
      <p:sp>
        <p:nvSpPr>
          <p:cNvPr id="2" name="Title 1"/>
          <p:cNvSpPr>
            <a:spLocks noGrp="1"/>
          </p:cNvSpPr>
          <p:nvPr>
            <p:ph type="ctrTitle"/>
          </p:nvPr>
        </p:nvSpPr>
        <p:spPr>
          <a:xfrm>
            <a:off x="2728332" y="386383"/>
            <a:ext cx="9144000" cy="929461"/>
          </a:xfrm>
        </p:spPr>
        <p:txBody>
          <a:bodyPr>
            <a:normAutofit/>
          </a:bodyPr>
          <a:lstStyle/>
          <a:p>
            <a:r>
              <a:rPr lang="en-US" b="1" dirty="0" smtClean="0">
                <a:solidFill>
                  <a:srgbClr val="8A0000"/>
                </a:solidFill>
              </a:rPr>
              <a:t>ADA Checklist</a:t>
            </a:r>
            <a:endParaRPr lang="en-US" b="1" dirty="0">
              <a:solidFill>
                <a:srgbClr val="8A0000"/>
              </a:solidFill>
            </a:endParaRPr>
          </a:p>
        </p:txBody>
      </p:sp>
      <p:sp>
        <p:nvSpPr>
          <p:cNvPr id="3" name="Subtitle 2"/>
          <p:cNvSpPr>
            <a:spLocks noGrp="1"/>
          </p:cNvSpPr>
          <p:nvPr>
            <p:ph type="subTitle" idx="1"/>
          </p:nvPr>
        </p:nvSpPr>
        <p:spPr>
          <a:xfrm>
            <a:off x="2728332" y="1494263"/>
            <a:ext cx="9144000" cy="4995747"/>
          </a:xfrm>
        </p:spPr>
        <p:txBody>
          <a:bodyPr>
            <a:normAutofit/>
          </a:bodyPr>
          <a:lstStyle/>
          <a:p>
            <a:pPr algn="l"/>
            <a:r>
              <a:rPr lang="en-US" dirty="0" smtClean="0">
                <a:solidFill>
                  <a:srgbClr val="740000"/>
                </a:solidFill>
              </a:rPr>
              <a:t>Position descriptions in the new system feature an ADA checklist rather than a write-in section. </a:t>
            </a:r>
          </a:p>
          <a:p>
            <a:pPr algn="l"/>
            <a:r>
              <a:rPr lang="en-US" dirty="0">
                <a:solidFill>
                  <a:srgbClr val="740000"/>
                </a:solidFill>
              </a:rPr>
              <a:t>The ADA checklist includes sections on mental and physical demands; lifting and visual acuity requirements; noise conditions; and the equipment the employee must use to perform the job successfully. </a:t>
            </a:r>
          </a:p>
          <a:p>
            <a:pPr algn="l"/>
            <a:r>
              <a:rPr lang="en-US" dirty="0" smtClean="0">
                <a:solidFill>
                  <a:srgbClr val="740000"/>
                </a:solidFill>
              </a:rPr>
              <a:t>The checklist is important for employees seeking accommodations under ADA. It also is important for employees on FMLA, because doctors review this section when determining an employee’s eligibility to return to work. </a:t>
            </a:r>
          </a:p>
          <a:p>
            <a:pPr algn="l"/>
            <a:r>
              <a:rPr lang="en-US" dirty="0" smtClean="0">
                <a:solidFill>
                  <a:srgbClr val="740000"/>
                </a:solidFill>
              </a:rPr>
              <a:t>Be sure to review the list carefully and select only those that are </a:t>
            </a:r>
            <a:r>
              <a:rPr lang="en-US" b="1" dirty="0" smtClean="0">
                <a:solidFill>
                  <a:srgbClr val="740000"/>
                </a:solidFill>
              </a:rPr>
              <a:t>essential </a:t>
            </a:r>
            <a:r>
              <a:rPr lang="en-US" dirty="0" smtClean="0">
                <a:solidFill>
                  <a:srgbClr val="740000"/>
                </a:solidFill>
              </a:rPr>
              <a:t>to the position.  </a:t>
            </a:r>
            <a:endParaRPr lang="en-US" b="1" dirty="0" smtClean="0">
              <a:solidFill>
                <a:srgbClr val="740000"/>
              </a:solidFill>
            </a:endParaRPr>
          </a:p>
        </p:txBody>
      </p:sp>
    </p:spTree>
    <p:extLst>
      <p:ext uri="{BB962C8B-B14F-4D97-AF65-F5344CB8AC3E}">
        <p14:creationId xmlns:p14="http://schemas.microsoft.com/office/powerpoint/2010/main" val="13469079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1"/>
            <a:ext cx="12192306" cy="6857829"/>
          </a:xfrm>
          <a:prstGeom prst="rect">
            <a:avLst/>
          </a:prstGeom>
        </p:spPr>
      </p:pic>
      <p:sp>
        <p:nvSpPr>
          <p:cNvPr id="2" name="Title 1"/>
          <p:cNvSpPr>
            <a:spLocks noGrp="1"/>
          </p:cNvSpPr>
          <p:nvPr>
            <p:ph type="ctrTitle"/>
          </p:nvPr>
        </p:nvSpPr>
        <p:spPr>
          <a:xfrm>
            <a:off x="2728332" y="386383"/>
            <a:ext cx="9144000" cy="929461"/>
          </a:xfrm>
        </p:spPr>
        <p:txBody>
          <a:bodyPr>
            <a:normAutofit fontScale="90000"/>
          </a:bodyPr>
          <a:lstStyle/>
          <a:p>
            <a:r>
              <a:rPr lang="en-US" sz="5300" b="1" dirty="0" smtClean="0">
                <a:solidFill>
                  <a:srgbClr val="8A0000"/>
                </a:solidFill>
              </a:rPr>
              <a:t/>
            </a:r>
            <a:br>
              <a:rPr lang="en-US" sz="5300" b="1" dirty="0" smtClean="0">
                <a:solidFill>
                  <a:srgbClr val="8A0000"/>
                </a:solidFill>
              </a:rPr>
            </a:br>
            <a:r>
              <a:rPr lang="en-US" sz="5300" b="1" dirty="0" smtClean="0">
                <a:solidFill>
                  <a:srgbClr val="8A0000"/>
                </a:solidFill>
              </a:rPr>
              <a:t>ADA Checklist</a:t>
            </a:r>
            <a:endParaRPr lang="en-US" sz="5300" b="1" dirty="0">
              <a:solidFill>
                <a:srgbClr val="8A0000"/>
              </a:solidFill>
            </a:endParaRPr>
          </a:p>
        </p:txBody>
      </p:sp>
      <p:sp>
        <p:nvSpPr>
          <p:cNvPr id="3" name="Subtitle 2"/>
          <p:cNvSpPr>
            <a:spLocks noGrp="1"/>
          </p:cNvSpPr>
          <p:nvPr>
            <p:ph type="subTitle" idx="1"/>
          </p:nvPr>
        </p:nvSpPr>
        <p:spPr>
          <a:xfrm>
            <a:off x="2728332" y="1494263"/>
            <a:ext cx="9144000" cy="4995747"/>
          </a:xfrm>
        </p:spPr>
        <p:txBody>
          <a:bodyPr>
            <a:normAutofit/>
          </a:bodyPr>
          <a:lstStyle/>
          <a:p>
            <a:pPr algn="l"/>
            <a:endParaRPr lang="en-US" sz="1000" dirty="0" smtClean="0">
              <a:solidFill>
                <a:srgbClr val="740000"/>
              </a:solidFill>
            </a:endParaRPr>
          </a:p>
          <a:p>
            <a:endParaRPr lang="en-US" sz="1400" dirty="0" smtClean="0">
              <a:solidFill>
                <a:srgbClr val="740000"/>
              </a:solidFill>
            </a:endParaRPr>
          </a:p>
          <a:p>
            <a:endParaRPr lang="en-US" sz="1100" dirty="0">
              <a:solidFill>
                <a:srgbClr val="740000"/>
              </a:solidFill>
            </a:endParaRPr>
          </a:p>
        </p:txBody>
      </p:sp>
      <p:pic>
        <p:nvPicPr>
          <p:cNvPr id="5" name="Picture 4"/>
          <p:cNvPicPr>
            <a:picLocks noChangeAspect="1"/>
          </p:cNvPicPr>
          <p:nvPr/>
        </p:nvPicPr>
        <p:blipFill>
          <a:blip r:embed="rId4"/>
          <a:stretch>
            <a:fillRect/>
          </a:stretch>
        </p:blipFill>
        <p:spPr>
          <a:xfrm>
            <a:off x="3038474" y="1494263"/>
            <a:ext cx="8296275" cy="5363738"/>
          </a:xfrm>
          <a:prstGeom prst="rect">
            <a:avLst/>
          </a:prstGeom>
        </p:spPr>
      </p:pic>
    </p:spTree>
    <p:extLst>
      <p:ext uri="{BB962C8B-B14F-4D97-AF65-F5344CB8AC3E}">
        <p14:creationId xmlns:p14="http://schemas.microsoft.com/office/powerpoint/2010/main" val="7869291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1"/>
            <a:ext cx="12192306" cy="6857829"/>
          </a:xfrm>
          <a:prstGeom prst="rect">
            <a:avLst/>
          </a:prstGeom>
        </p:spPr>
      </p:pic>
      <p:sp>
        <p:nvSpPr>
          <p:cNvPr id="2" name="Title 1"/>
          <p:cNvSpPr>
            <a:spLocks noGrp="1"/>
          </p:cNvSpPr>
          <p:nvPr>
            <p:ph type="ctrTitle"/>
          </p:nvPr>
        </p:nvSpPr>
        <p:spPr>
          <a:xfrm>
            <a:off x="2728332" y="386383"/>
            <a:ext cx="9144000" cy="929461"/>
          </a:xfrm>
        </p:spPr>
        <p:txBody>
          <a:bodyPr>
            <a:normAutofit fontScale="90000"/>
          </a:bodyPr>
          <a:lstStyle/>
          <a:p>
            <a:r>
              <a:rPr lang="en-US" sz="5300" b="1" dirty="0" smtClean="0">
                <a:solidFill>
                  <a:srgbClr val="8A0000"/>
                </a:solidFill>
              </a:rPr>
              <a:t/>
            </a:r>
            <a:br>
              <a:rPr lang="en-US" sz="5300" b="1" dirty="0" smtClean="0">
                <a:solidFill>
                  <a:srgbClr val="8A0000"/>
                </a:solidFill>
              </a:rPr>
            </a:br>
            <a:r>
              <a:rPr lang="en-US" sz="5300" b="1" dirty="0" smtClean="0">
                <a:solidFill>
                  <a:srgbClr val="8A0000"/>
                </a:solidFill>
              </a:rPr>
              <a:t>ADA Checklist</a:t>
            </a:r>
            <a:endParaRPr lang="en-US" sz="5300" b="1" dirty="0">
              <a:solidFill>
                <a:srgbClr val="8A0000"/>
              </a:solidFill>
            </a:endParaRPr>
          </a:p>
        </p:txBody>
      </p:sp>
      <p:sp>
        <p:nvSpPr>
          <p:cNvPr id="3" name="Subtitle 2"/>
          <p:cNvSpPr>
            <a:spLocks noGrp="1"/>
          </p:cNvSpPr>
          <p:nvPr>
            <p:ph type="subTitle" idx="1"/>
          </p:nvPr>
        </p:nvSpPr>
        <p:spPr>
          <a:xfrm>
            <a:off x="2728332" y="1494263"/>
            <a:ext cx="9144000" cy="4995747"/>
          </a:xfrm>
        </p:spPr>
        <p:txBody>
          <a:bodyPr>
            <a:normAutofit/>
          </a:bodyPr>
          <a:lstStyle/>
          <a:p>
            <a:pPr algn="l"/>
            <a:r>
              <a:rPr lang="en-US" sz="3600" dirty="0" smtClean="0">
                <a:solidFill>
                  <a:srgbClr val="740000"/>
                </a:solidFill>
              </a:rPr>
              <a:t>The end of the checklist also includes a section on Winthrop-specific systems.</a:t>
            </a:r>
          </a:p>
          <a:p>
            <a:pPr algn="l"/>
            <a:endParaRPr lang="en-US" sz="3600" dirty="0">
              <a:solidFill>
                <a:srgbClr val="740000"/>
              </a:solidFill>
            </a:endParaRPr>
          </a:p>
          <a:p>
            <a:pPr algn="l"/>
            <a:endParaRPr lang="en-US" sz="3600" dirty="0" smtClean="0">
              <a:solidFill>
                <a:srgbClr val="740000"/>
              </a:solidFill>
            </a:endParaRPr>
          </a:p>
          <a:p>
            <a:pPr algn="l"/>
            <a:endParaRPr lang="en-US" sz="3600" dirty="0">
              <a:solidFill>
                <a:srgbClr val="740000"/>
              </a:solidFill>
            </a:endParaRPr>
          </a:p>
          <a:p>
            <a:pPr algn="l"/>
            <a:endParaRPr lang="en-US" sz="3600" dirty="0" smtClean="0">
              <a:solidFill>
                <a:srgbClr val="740000"/>
              </a:solidFill>
            </a:endParaRPr>
          </a:p>
          <a:p>
            <a:endParaRPr lang="en-US" sz="1400" dirty="0" smtClean="0">
              <a:solidFill>
                <a:srgbClr val="740000"/>
              </a:solidFill>
            </a:endParaRPr>
          </a:p>
          <a:p>
            <a:endParaRPr lang="en-US" sz="1100" dirty="0">
              <a:solidFill>
                <a:srgbClr val="740000"/>
              </a:solidFill>
            </a:endParaRPr>
          </a:p>
        </p:txBody>
      </p:sp>
      <p:pic>
        <p:nvPicPr>
          <p:cNvPr id="5" name="Picture 4"/>
          <p:cNvPicPr>
            <a:picLocks noChangeAspect="1"/>
          </p:cNvPicPr>
          <p:nvPr/>
        </p:nvPicPr>
        <p:blipFill>
          <a:blip r:embed="rId4"/>
          <a:stretch>
            <a:fillRect/>
          </a:stretch>
        </p:blipFill>
        <p:spPr>
          <a:xfrm>
            <a:off x="4658784" y="3234898"/>
            <a:ext cx="5905500" cy="1514475"/>
          </a:xfrm>
          <a:prstGeom prst="rect">
            <a:avLst/>
          </a:prstGeom>
        </p:spPr>
      </p:pic>
    </p:spTree>
    <p:extLst>
      <p:ext uri="{BB962C8B-B14F-4D97-AF65-F5344CB8AC3E}">
        <p14:creationId xmlns:p14="http://schemas.microsoft.com/office/powerpoint/2010/main" val="8077409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16" y="0"/>
            <a:ext cx="12192306" cy="6857829"/>
          </a:xfrm>
          <a:prstGeom prst="rect">
            <a:avLst/>
          </a:prstGeom>
        </p:spPr>
      </p:pic>
      <p:sp>
        <p:nvSpPr>
          <p:cNvPr id="2" name="Title 1"/>
          <p:cNvSpPr>
            <a:spLocks noGrp="1"/>
          </p:cNvSpPr>
          <p:nvPr>
            <p:ph type="ctrTitle"/>
          </p:nvPr>
        </p:nvSpPr>
        <p:spPr>
          <a:xfrm>
            <a:off x="2728332" y="386383"/>
            <a:ext cx="9144000" cy="929461"/>
          </a:xfrm>
        </p:spPr>
        <p:txBody>
          <a:bodyPr>
            <a:noAutofit/>
          </a:bodyPr>
          <a:lstStyle/>
          <a:p>
            <a:r>
              <a:rPr lang="en-US" sz="3200" b="1" dirty="0" smtClean="0">
                <a:solidFill>
                  <a:srgbClr val="8A0000"/>
                </a:solidFill>
              </a:rPr>
              <a:t>Steps to Modify a Position Description</a:t>
            </a:r>
            <a:endParaRPr lang="en-US" sz="3200" b="1" dirty="0">
              <a:solidFill>
                <a:srgbClr val="8A0000"/>
              </a:solidFill>
            </a:endParaRPr>
          </a:p>
        </p:txBody>
      </p:sp>
      <p:sp>
        <p:nvSpPr>
          <p:cNvPr id="3" name="Subtitle 2"/>
          <p:cNvSpPr>
            <a:spLocks noGrp="1"/>
          </p:cNvSpPr>
          <p:nvPr>
            <p:ph type="subTitle" idx="1"/>
          </p:nvPr>
        </p:nvSpPr>
        <p:spPr>
          <a:xfrm>
            <a:off x="2728332" y="1494263"/>
            <a:ext cx="9144000" cy="4995747"/>
          </a:xfrm>
        </p:spPr>
        <p:txBody>
          <a:bodyPr>
            <a:normAutofit/>
          </a:bodyPr>
          <a:lstStyle/>
          <a:p>
            <a:pPr algn="l"/>
            <a:endParaRPr lang="en-US" sz="1000" dirty="0" smtClean="0">
              <a:solidFill>
                <a:srgbClr val="740000"/>
              </a:solidFill>
            </a:endParaRPr>
          </a:p>
          <a:p>
            <a:r>
              <a:rPr lang="en-US" sz="1100" dirty="0" smtClean="0">
                <a:solidFill>
                  <a:srgbClr val="740000"/>
                </a:solidFill>
              </a:rPr>
              <a:t>1. Select </a:t>
            </a:r>
            <a:r>
              <a:rPr lang="en-US" sz="1100" dirty="0" smtClean="0">
                <a:solidFill>
                  <a:srgbClr val="740000"/>
                </a:solidFill>
              </a:rPr>
              <a:t>“Supervisor” as your User Group at the top right corner.</a:t>
            </a:r>
          </a:p>
          <a:p>
            <a:r>
              <a:rPr lang="en-US" sz="1100" dirty="0" smtClean="0">
                <a:solidFill>
                  <a:srgbClr val="740000"/>
                </a:solidFill>
              </a:rPr>
              <a:t>2. Click on “</a:t>
            </a:r>
            <a:r>
              <a:rPr lang="en-US" sz="1100" dirty="0" smtClean="0">
                <a:solidFill>
                  <a:srgbClr val="740000"/>
                </a:solidFill>
              </a:rPr>
              <a:t>Position </a:t>
            </a:r>
            <a:r>
              <a:rPr lang="en-US" sz="1100" dirty="0" smtClean="0">
                <a:solidFill>
                  <a:srgbClr val="740000"/>
                </a:solidFill>
              </a:rPr>
              <a:t>Descriptions” in the orange bar near the top of the page and select “Staff.” </a:t>
            </a:r>
            <a:endParaRPr lang="en-US" sz="1100" dirty="0">
              <a:solidFill>
                <a:srgbClr val="740000"/>
              </a:solidFill>
            </a:endParaRPr>
          </a:p>
          <a:p>
            <a:endParaRPr lang="en-US" sz="1100" dirty="0" smtClean="0">
              <a:solidFill>
                <a:srgbClr val="740000"/>
              </a:solidFill>
            </a:endParaRPr>
          </a:p>
          <a:p>
            <a:endParaRPr lang="en-US" sz="1100" dirty="0">
              <a:solidFill>
                <a:srgbClr val="740000"/>
              </a:solidFill>
            </a:endParaRPr>
          </a:p>
          <a:p>
            <a:endParaRPr lang="en-US" sz="1100" dirty="0" smtClean="0">
              <a:solidFill>
                <a:srgbClr val="740000"/>
              </a:solidFill>
            </a:endParaRPr>
          </a:p>
          <a:p>
            <a:endParaRPr lang="en-US" sz="1100" dirty="0">
              <a:solidFill>
                <a:srgbClr val="740000"/>
              </a:solidFill>
            </a:endParaRPr>
          </a:p>
          <a:p>
            <a:endParaRPr lang="en-US" sz="1100" dirty="0" smtClean="0">
              <a:solidFill>
                <a:srgbClr val="740000"/>
              </a:solidFill>
            </a:endParaRPr>
          </a:p>
          <a:p>
            <a:endParaRPr lang="en-US" sz="1100" dirty="0">
              <a:solidFill>
                <a:srgbClr val="740000"/>
              </a:solidFill>
            </a:endParaRPr>
          </a:p>
          <a:p>
            <a:endParaRPr lang="en-US" sz="1100" dirty="0" smtClean="0">
              <a:solidFill>
                <a:srgbClr val="740000"/>
              </a:solidFill>
            </a:endParaRPr>
          </a:p>
          <a:p>
            <a:endParaRPr lang="en-US" sz="1100" dirty="0">
              <a:solidFill>
                <a:srgbClr val="740000"/>
              </a:solidFill>
            </a:endParaRPr>
          </a:p>
          <a:p>
            <a:endParaRPr lang="en-US" sz="1100" dirty="0" smtClean="0">
              <a:solidFill>
                <a:srgbClr val="740000"/>
              </a:solidFill>
            </a:endParaRPr>
          </a:p>
          <a:p>
            <a:endParaRPr lang="en-US" sz="1100" dirty="0">
              <a:solidFill>
                <a:srgbClr val="740000"/>
              </a:solidFill>
            </a:endParaRPr>
          </a:p>
          <a:p>
            <a:endParaRPr lang="en-US" sz="1100" dirty="0" smtClean="0">
              <a:solidFill>
                <a:srgbClr val="740000"/>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4623" y="2231210"/>
            <a:ext cx="7131417" cy="3929645"/>
          </a:xfrm>
          <a:prstGeom prst="rect">
            <a:avLst/>
          </a:prstGeom>
        </p:spPr>
      </p:pic>
    </p:spTree>
    <p:extLst>
      <p:ext uri="{BB962C8B-B14F-4D97-AF65-F5344CB8AC3E}">
        <p14:creationId xmlns:p14="http://schemas.microsoft.com/office/powerpoint/2010/main" val="10478068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1"/>
            <a:ext cx="12192306" cy="6857829"/>
          </a:xfrm>
          <a:prstGeom prst="rect">
            <a:avLst/>
          </a:prstGeom>
        </p:spPr>
      </p:pic>
      <p:sp>
        <p:nvSpPr>
          <p:cNvPr id="2" name="Title 1"/>
          <p:cNvSpPr>
            <a:spLocks noGrp="1"/>
          </p:cNvSpPr>
          <p:nvPr>
            <p:ph type="ctrTitle"/>
          </p:nvPr>
        </p:nvSpPr>
        <p:spPr>
          <a:xfrm>
            <a:off x="2728332" y="386383"/>
            <a:ext cx="9144000" cy="929461"/>
          </a:xfrm>
        </p:spPr>
        <p:txBody>
          <a:bodyPr>
            <a:noAutofit/>
          </a:bodyPr>
          <a:lstStyle/>
          <a:p>
            <a:r>
              <a:rPr lang="en-US" sz="3200" b="1" dirty="0" smtClean="0">
                <a:solidFill>
                  <a:srgbClr val="8A0000"/>
                </a:solidFill>
              </a:rPr>
              <a:t>Steps to Modify a Position Description</a:t>
            </a:r>
            <a:endParaRPr lang="en-US" sz="3200" b="1" dirty="0">
              <a:solidFill>
                <a:srgbClr val="8A0000"/>
              </a:solidFill>
            </a:endParaRPr>
          </a:p>
        </p:txBody>
      </p:sp>
      <p:sp>
        <p:nvSpPr>
          <p:cNvPr id="3" name="Subtitle 2"/>
          <p:cNvSpPr>
            <a:spLocks noGrp="1"/>
          </p:cNvSpPr>
          <p:nvPr>
            <p:ph type="subTitle" idx="1"/>
          </p:nvPr>
        </p:nvSpPr>
        <p:spPr>
          <a:xfrm>
            <a:off x="2728332" y="1494263"/>
            <a:ext cx="9144000" cy="4995747"/>
          </a:xfrm>
        </p:spPr>
        <p:txBody>
          <a:bodyPr>
            <a:normAutofit/>
          </a:bodyPr>
          <a:lstStyle/>
          <a:p>
            <a:pPr algn="l"/>
            <a:endParaRPr lang="en-US" sz="1000" dirty="0" smtClean="0">
              <a:solidFill>
                <a:srgbClr val="740000"/>
              </a:solidFill>
            </a:endParaRPr>
          </a:p>
          <a:p>
            <a:pPr>
              <a:lnSpc>
                <a:spcPct val="100000"/>
              </a:lnSpc>
              <a:spcBef>
                <a:spcPts val="0"/>
              </a:spcBef>
            </a:pPr>
            <a:r>
              <a:rPr lang="en-US" sz="1100" dirty="0" smtClean="0">
                <a:solidFill>
                  <a:srgbClr val="740000"/>
                </a:solidFill>
              </a:rPr>
              <a:t>Selecting “</a:t>
            </a:r>
            <a:r>
              <a:rPr lang="en-US" sz="1100" dirty="0" smtClean="0">
                <a:solidFill>
                  <a:srgbClr val="740000"/>
                </a:solidFill>
              </a:rPr>
              <a:t>Staff” under “Position </a:t>
            </a:r>
            <a:r>
              <a:rPr lang="en-US" sz="1100" dirty="0" smtClean="0">
                <a:solidFill>
                  <a:srgbClr val="740000"/>
                </a:solidFill>
              </a:rPr>
              <a:t>Descriptions” takes you to </a:t>
            </a:r>
            <a:r>
              <a:rPr lang="en-US" sz="1100" dirty="0" smtClean="0">
                <a:solidFill>
                  <a:srgbClr val="740000"/>
                </a:solidFill>
              </a:rPr>
              <a:t>a list of all employees who report to you—both directly and indirectly  </a:t>
            </a:r>
          </a:p>
          <a:p>
            <a:pPr>
              <a:lnSpc>
                <a:spcPct val="100000"/>
              </a:lnSpc>
              <a:spcBef>
                <a:spcPts val="0"/>
              </a:spcBef>
            </a:pPr>
            <a:r>
              <a:rPr lang="en-US" sz="1100" dirty="0" smtClean="0">
                <a:solidFill>
                  <a:srgbClr val="740000"/>
                </a:solidFill>
              </a:rPr>
              <a:t>(full chain of command).</a:t>
            </a:r>
          </a:p>
          <a:p>
            <a:pPr>
              <a:lnSpc>
                <a:spcPct val="100000"/>
              </a:lnSpc>
              <a:spcBef>
                <a:spcPts val="0"/>
              </a:spcBef>
            </a:pPr>
            <a:endParaRPr lang="en-US" sz="1100" dirty="0">
              <a:solidFill>
                <a:srgbClr val="740000"/>
              </a:solidFill>
            </a:endParaRPr>
          </a:p>
          <a:p>
            <a:endParaRPr lang="en-US" sz="1100" dirty="0" smtClean="0">
              <a:solidFill>
                <a:srgbClr val="740000"/>
              </a:solidFill>
            </a:endParaRPr>
          </a:p>
          <a:p>
            <a:endParaRPr lang="en-US" sz="1100" dirty="0">
              <a:solidFill>
                <a:srgbClr val="740000"/>
              </a:solidFill>
            </a:endParaRPr>
          </a:p>
          <a:p>
            <a:endParaRPr lang="en-US" sz="1100" dirty="0" smtClean="0">
              <a:solidFill>
                <a:srgbClr val="740000"/>
              </a:solidFill>
            </a:endParaRPr>
          </a:p>
          <a:p>
            <a:endParaRPr lang="en-US" sz="1100" dirty="0">
              <a:solidFill>
                <a:srgbClr val="740000"/>
              </a:solidFill>
            </a:endParaRPr>
          </a:p>
          <a:p>
            <a:endParaRPr lang="en-US" sz="1100" dirty="0" smtClean="0">
              <a:solidFill>
                <a:srgbClr val="740000"/>
              </a:solidFill>
            </a:endParaRPr>
          </a:p>
          <a:p>
            <a:endParaRPr lang="en-US" sz="1100" dirty="0">
              <a:solidFill>
                <a:srgbClr val="740000"/>
              </a:solidFill>
            </a:endParaRPr>
          </a:p>
          <a:p>
            <a:endParaRPr lang="en-US" sz="1100" dirty="0" smtClean="0">
              <a:solidFill>
                <a:srgbClr val="740000"/>
              </a:solidFill>
            </a:endParaRPr>
          </a:p>
          <a:p>
            <a:endParaRPr lang="en-US" sz="1100" dirty="0">
              <a:solidFill>
                <a:srgbClr val="740000"/>
              </a:solidFill>
            </a:endParaRPr>
          </a:p>
          <a:p>
            <a:endParaRPr lang="en-US" sz="1100" dirty="0" smtClean="0">
              <a:solidFill>
                <a:srgbClr val="740000"/>
              </a:solidFill>
            </a:endParaRPr>
          </a:p>
          <a:p>
            <a:endParaRPr lang="en-US" sz="1100" dirty="0">
              <a:solidFill>
                <a:srgbClr val="740000"/>
              </a:solidFill>
            </a:endParaRPr>
          </a:p>
          <a:p>
            <a:endParaRPr lang="en-US" sz="1100" dirty="0" smtClean="0">
              <a:solidFill>
                <a:srgbClr val="740000"/>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5598" y="2456644"/>
            <a:ext cx="8009468" cy="3478776"/>
          </a:xfrm>
          <a:prstGeom prst="rect">
            <a:avLst/>
          </a:prstGeom>
        </p:spPr>
      </p:pic>
    </p:spTree>
    <p:extLst>
      <p:ext uri="{BB962C8B-B14F-4D97-AF65-F5344CB8AC3E}">
        <p14:creationId xmlns:p14="http://schemas.microsoft.com/office/powerpoint/2010/main" val="24629238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1"/>
            <a:ext cx="12192306" cy="6857829"/>
          </a:xfrm>
          <a:prstGeom prst="rect">
            <a:avLst/>
          </a:prstGeom>
        </p:spPr>
      </p:pic>
      <p:sp>
        <p:nvSpPr>
          <p:cNvPr id="2" name="Title 1"/>
          <p:cNvSpPr>
            <a:spLocks noGrp="1"/>
          </p:cNvSpPr>
          <p:nvPr>
            <p:ph type="ctrTitle"/>
          </p:nvPr>
        </p:nvSpPr>
        <p:spPr>
          <a:xfrm>
            <a:off x="2728332" y="386383"/>
            <a:ext cx="9144000" cy="929461"/>
          </a:xfrm>
        </p:spPr>
        <p:txBody>
          <a:bodyPr>
            <a:noAutofit/>
          </a:bodyPr>
          <a:lstStyle/>
          <a:p>
            <a:r>
              <a:rPr lang="en-US" sz="3200" b="1" dirty="0" smtClean="0">
                <a:solidFill>
                  <a:srgbClr val="8A0000"/>
                </a:solidFill>
              </a:rPr>
              <a:t>Steps to Modify a Position Description</a:t>
            </a:r>
            <a:endParaRPr lang="en-US" sz="3200" b="1" dirty="0">
              <a:solidFill>
                <a:srgbClr val="8A0000"/>
              </a:solidFill>
            </a:endParaRPr>
          </a:p>
        </p:txBody>
      </p:sp>
      <p:sp>
        <p:nvSpPr>
          <p:cNvPr id="3" name="Subtitle 2"/>
          <p:cNvSpPr>
            <a:spLocks noGrp="1"/>
          </p:cNvSpPr>
          <p:nvPr>
            <p:ph type="subTitle" idx="1"/>
          </p:nvPr>
        </p:nvSpPr>
        <p:spPr>
          <a:xfrm>
            <a:off x="2728332" y="1494263"/>
            <a:ext cx="9144000" cy="4995747"/>
          </a:xfrm>
        </p:spPr>
        <p:txBody>
          <a:bodyPr>
            <a:normAutofit/>
          </a:bodyPr>
          <a:lstStyle/>
          <a:p>
            <a:pPr algn="l"/>
            <a:endParaRPr lang="en-US" sz="1000" dirty="0" smtClean="0">
              <a:solidFill>
                <a:srgbClr val="740000"/>
              </a:solidFill>
            </a:endParaRPr>
          </a:p>
          <a:p>
            <a:pPr>
              <a:lnSpc>
                <a:spcPct val="100000"/>
              </a:lnSpc>
              <a:spcBef>
                <a:spcPts val="0"/>
              </a:spcBef>
            </a:pPr>
            <a:r>
              <a:rPr lang="en-US" sz="1100" dirty="0" smtClean="0">
                <a:solidFill>
                  <a:srgbClr val="740000"/>
                </a:solidFill>
              </a:rPr>
              <a:t>Once you select an employee’s </a:t>
            </a:r>
            <a:r>
              <a:rPr lang="en-US" sz="1100" dirty="0">
                <a:solidFill>
                  <a:srgbClr val="740000"/>
                </a:solidFill>
              </a:rPr>
              <a:t>n</a:t>
            </a:r>
            <a:r>
              <a:rPr lang="en-US" sz="1100" dirty="0" smtClean="0">
                <a:solidFill>
                  <a:srgbClr val="740000"/>
                </a:solidFill>
              </a:rPr>
              <a:t>ame </a:t>
            </a:r>
            <a:r>
              <a:rPr lang="en-US" sz="1100" dirty="0">
                <a:solidFill>
                  <a:srgbClr val="740000"/>
                </a:solidFill>
              </a:rPr>
              <a:t>f</a:t>
            </a:r>
            <a:r>
              <a:rPr lang="en-US" sz="1100" dirty="0" smtClean="0">
                <a:solidFill>
                  <a:srgbClr val="740000"/>
                </a:solidFill>
              </a:rPr>
              <a:t>rom the list, you will be taken to the Position Description page, where you will need to select an </a:t>
            </a:r>
            <a:r>
              <a:rPr lang="en-US" sz="1100" dirty="0" smtClean="0">
                <a:solidFill>
                  <a:srgbClr val="740000"/>
                </a:solidFill>
              </a:rPr>
              <a:t>action from the list on the right-hand side of the page.</a:t>
            </a:r>
            <a:endParaRPr lang="en-US" sz="1100" dirty="0">
              <a:solidFill>
                <a:srgbClr val="740000"/>
              </a:solidFill>
            </a:endParaRPr>
          </a:p>
          <a:p>
            <a:endParaRPr lang="en-US" sz="1100" dirty="0" smtClean="0">
              <a:solidFill>
                <a:srgbClr val="740000"/>
              </a:solidFill>
            </a:endParaRPr>
          </a:p>
          <a:p>
            <a:endParaRPr lang="en-US" sz="1100" dirty="0">
              <a:solidFill>
                <a:srgbClr val="740000"/>
              </a:solidFill>
            </a:endParaRPr>
          </a:p>
          <a:p>
            <a:endParaRPr lang="en-US" sz="1100" dirty="0" smtClean="0">
              <a:solidFill>
                <a:srgbClr val="740000"/>
              </a:solidFill>
            </a:endParaRPr>
          </a:p>
          <a:p>
            <a:endParaRPr lang="en-US" sz="1100" dirty="0">
              <a:solidFill>
                <a:srgbClr val="740000"/>
              </a:solidFill>
            </a:endParaRPr>
          </a:p>
          <a:p>
            <a:endParaRPr lang="en-US" sz="1100" dirty="0" smtClean="0">
              <a:solidFill>
                <a:srgbClr val="740000"/>
              </a:solidFill>
            </a:endParaRPr>
          </a:p>
          <a:p>
            <a:endParaRPr lang="en-US" sz="1100" dirty="0">
              <a:solidFill>
                <a:srgbClr val="740000"/>
              </a:solidFill>
            </a:endParaRPr>
          </a:p>
          <a:p>
            <a:endParaRPr lang="en-US" sz="1100" dirty="0" smtClean="0">
              <a:solidFill>
                <a:srgbClr val="740000"/>
              </a:solidFill>
            </a:endParaRPr>
          </a:p>
          <a:p>
            <a:endParaRPr lang="en-US" sz="1100" dirty="0">
              <a:solidFill>
                <a:srgbClr val="740000"/>
              </a:solidFill>
            </a:endParaRPr>
          </a:p>
          <a:p>
            <a:endParaRPr lang="en-US" sz="1100" dirty="0" smtClean="0">
              <a:solidFill>
                <a:srgbClr val="740000"/>
              </a:solidFill>
            </a:endParaRPr>
          </a:p>
          <a:p>
            <a:endParaRPr lang="en-US" sz="1100" dirty="0">
              <a:solidFill>
                <a:srgbClr val="740000"/>
              </a:solidFill>
            </a:endParaRPr>
          </a:p>
          <a:p>
            <a:endParaRPr lang="en-US" sz="1100" dirty="0" smtClean="0">
              <a:solidFill>
                <a:srgbClr val="740000"/>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1494" y="2456644"/>
            <a:ext cx="6417676" cy="3478776"/>
          </a:xfrm>
          <a:prstGeom prst="rect">
            <a:avLst/>
          </a:prstGeom>
        </p:spPr>
      </p:pic>
    </p:spTree>
    <p:extLst>
      <p:ext uri="{BB962C8B-B14F-4D97-AF65-F5344CB8AC3E}">
        <p14:creationId xmlns:p14="http://schemas.microsoft.com/office/powerpoint/2010/main" val="23771749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 y="171"/>
            <a:ext cx="12192306" cy="6857829"/>
          </a:xfrm>
          <a:prstGeom prst="rect">
            <a:avLst/>
          </a:prstGeom>
        </p:spPr>
      </p:pic>
      <p:sp>
        <p:nvSpPr>
          <p:cNvPr id="2" name="Title 1"/>
          <p:cNvSpPr>
            <a:spLocks noGrp="1"/>
          </p:cNvSpPr>
          <p:nvPr>
            <p:ph type="ctrTitle"/>
          </p:nvPr>
        </p:nvSpPr>
        <p:spPr>
          <a:xfrm>
            <a:off x="2728332" y="386383"/>
            <a:ext cx="9144000" cy="929461"/>
          </a:xfrm>
        </p:spPr>
        <p:txBody>
          <a:bodyPr>
            <a:normAutofit/>
          </a:bodyPr>
          <a:lstStyle/>
          <a:p>
            <a:r>
              <a:rPr lang="en-US" b="1" dirty="0" smtClean="0">
                <a:solidFill>
                  <a:srgbClr val="8A0000"/>
                </a:solidFill>
              </a:rPr>
              <a:t>Step-By-Step</a:t>
            </a:r>
            <a:endParaRPr lang="en-US" b="1" dirty="0">
              <a:solidFill>
                <a:srgbClr val="8A0000"/>
              </a:solidFill>
            </a:endParaRPr>
          </a:p>
        </p:txBody>
      </p:sp>
      <p:sp>
        <p:nvSpPr>
          <p:cNvPr id="3" name="Subtitle 2"/>
          <p:cNvSpPr>
            <a:spLocks noGrp="1"/>
          </p:cNvSpPr>
          <p:nvPr>
            <p:ph type="subTitle" idx="1"/>
          </p:nvPr>
        </p:nvSpPr>
        <p:spPr>
          <a:xfrm>
            <a:off x="2728332" y="1494263"/>
            <a:ext cx="9144000" cy="4995747"/>
          </a:xfrm>
        </p:spPr>
        <p:txBody>
          <a:bodyPr>
            <a:normAutofit lnSpcReduction="10000"/>
          </a:bodyPr>
          <a:lstStyle/>
          <a:p>
            <a:pPr marL="457200" indent="-457200" algn="l">
              <a:buAutoNum type="arabicPeriod"/>
            </a:pPr>
            <a:r>
              <a:rPr lang="en-US" sz="1800" dirty="0" smtClean="0">
                <a:solidFill>
                  <a:srgbClr val="740000"/>
                </a:solidFill>
              </a:rPr>
              <a:t>Check the blue ellipsis at </a:t>
            </a:r>
            <a:r>
              <a:rPr lang="en-US" sz="1800" dirty="0" smtClean="0">
                <a:solidFill>
                  <a:srgbClr val="740000"/>
                </a:solidFill>
              </a:rPr>
              <a:t>the top </a:t>
            </a:r>
            <a:r>
              <a:rPr lang="en-US" sz="1800" dirty="0" smtClean="0">
                <a:solidFill>
                  <a:srgbClr val="740000"/>
                </a:solidFill>
              </a:rPr>
              <a:t>left of the page—it should indicate “Position Management.”</a:t>
            </a:r>
          </a:p>
          <a:p>
            <a:pPr marL="457200" indent="-457200" algn="l">
              <a:buAutoNum type="arabicPeriod"/>
            </a:pPr>
            <a:r>
              <a:rPr lang="en-US" sz="1800" dirty="0" smtClean="0">
                <a:solidFill>
                  <a:srgbClr val="740000"/>
                </a:solidFill>
              </a:rPr>
              <a:t>Check your User Group at the top right of the page—it should indicate “Supervisor.”</a:t>
            </a:r>
          </a:p>
          <a:p>
            <a:pPr marL="457200" indent="-457200" algn="l">
              <a:buAutoNum type="arabicPeriod"/>
            </a:pPr>
            <a:r>
              <a:rPr lang="en-US" sz="1800" dirty="0" smtClean="0">
                <a:solidFill>
                  <a:srgbClr val="740000"/>
                </a:solidFill>
              </a:rPr>
              <a:t>To modify a position description, click on “Position Descriptions” in the orange </a:t>
            </a:r>
            <a:r>
              <a:rPr lang="en-US" sz="1800" dirty="0" smtClean="0">
                <a:solidFill>
                  <a:srgbClr val="740000"/>
                </a:solidFill>
              </a:rPr>
              <a:t>near the </a:t>
            </a:r>
            <a:r>
              <a:rPr lang="en-US" sz="1800" dirty="0" smtClean="0">
                <a:solidFill>
                  <a:srgbClr val="740000"/>
                </a:solidFill>
              </a:rPr>
              <a:t>top of the page and select “Staff.” This should bring up a list that includes your position and the positions you </a:t>
            </a:r>
            <a:r>
              <a:rPr lang="en-US" sz="1800" dirty="0" smtClean="0">
                <a:solidFill>
                  <a:srgbClr val="740000"/>
                </a:solidFill>
              </a:rPr>
              <a:t>supervise (directly and indirectly).</a:t>
            </a:r>
            <a:endParaRPr lang="en-US" sz="1800" dirty="0" smtClean="0">
              <a:solidFill>
                <a:srgbClr val="740000"/>
              </a:solidFill>
            </a:endParaRPr>
          </a:p>
          <a:p>
            <a:pPr marL="457200" indent="-457200" algn="l">
              <a:buAutoNum type="arabicPeriod"/>
            </a:pPr>
            <a:r>
              <a:rPr lang="en-US" sz="1800" dirty="0" smtClean="0">
                <a:solidFill>
                  <a:srgbClr val="740000"/>
                </a:solidFill>
              </a:rPr>
              <a:t>Click on the title of the position you want to modify and select “Modify Position” from the list of actions on the top right of the page.</a:t>
            </a:r>
          </a:p>
          <a:p>
            <a:pPr marL="457200" indent="-457200" algn="l">
              <a:buAutoNum type="arabicPeriod"/>
            </a:pPr>
            <a:r>
              <a:rPr lang="en-US" sz="1800" dirty="0" smtClean="0">
                <a:solidFill>
                  <a:srgbClr val="740000"/>
                </a:solidFill>
              </a:rPr>
              <a:t>Make and save your updates. Then, go to the Summary tab, click on “Take Action on Position Description,” and select “Submit (move to Initial HR Review).”</a:t>
            </a:r>
          </a:p>
          <a:p>
            <a:pPr algn="l"/>
            <a:endParaRPr lang="en-US" sz="1800" dirty="0" smtClean="0">
              <a:solidFill>
                <a:srgbClr val="740000"/>
              </a:solidFill>
            </a:endParaRPr>
          </a:p>
          <a:p>
            <a:pPr algn="l"/>
            <a:r>
              <a:rPr lang="en-US" sz="1800" dirty="0" smtClean="0">
                <a:solidFill>
                  <a:srgbClr val="740000"/>
                </a:solidFill>
              </a:rPr>
              <a:t>If you initiate </a:t>
            </a:r>
            <a:r>
              <a:rPr lang="en-US" sz="1800" dirty="0" smtClean="0">
                <a:solidFill>
                  <a:srgbClr val="740000"/>
                </a:solidFill>
              </a:rPr>
              <a:t>a </a:t>
            </a:r>
            <a:r>
              <a:rPr lang="en-US" sz="1800" dirty="0" smtClean="0">
                <a:solidFill>
                  <a:srgbClr val="740000"/>
                </a:solidFill>
              </a:rPr>
              <a:t>position description modification </a:t>
            </a:r>
            <a:r>
              <a:rPr lang="en-US" sz="1800" dirty="0" smtClean="0">
                <a:solidFill>
                  <a:srgbClr val="740000"/>
                </a:solidFill>
              </a:rPr>
              <a:t>but don’t complete it before </a:t>
            </a:r>
            <a:r>
              <a:rPr lang="en-US" sz="1800" dirty="0" smtClean="0">
                <a:solidFill>
                  <a:srgbClr val="740000"/>
                </a:solidFill>
              </a:rPr>
              <a:t>exiting the system, you will need to select “Staff Position Requests” rather than “Staff</a:t>
            </a:r>
            <a:r>
              <a:rPr lang="en-US" sz="1800" dirty="0" smtClean="0">
                <a:solidFill>
                  <a:srgbClr val="740000"/>
                </a:solidFill>
              </a:rPr>
              <a:t>” under “Position Descriptions” (Step 3 above</a:t>
            </a:r>
            <a:r>
              <a:rPr lang="en-US" sz="1800" dirty="0" smtClean="0">
                <a:solidFill>
                  <a:srgbClr val="740000"/>
                </a:solidFill>
              </a:rPr>
              <a:t>). This will take you to a list of all in-process requests for your employees. </a:t>
            </a:r>
            <a:r>
              <a:rPr lang="en-US" sz="1800" dirty="0" smtClean="0">
                <a:solidFill>
                  <a:srgbClr val="740000"/>
                </a:solidFill>
              </a:rPr>
              <a:t>Select the position description you’d like to complete and click on “Edit” to complete the updates. (You can click on “Edit” next to the position title to open up the whole document or open up a specific section by clicking “Edit” next to the section title.)</a:t>
            </a:r>
          </a:p>
          <a:p>
            <a:pPr algn="l"/>
            <a:endParaRPr lang="en-US" sz="1800" dirty="0" smtClean="0">
              <a:solidFill>
                <a:srgbClr val="740000"/>
              </a:solidFill>
            </a:endParaRPr>
          </a:p>
          <a:p>
            <a:pPr marL="457200" indent="-457200" algn="l">
              <a:buAutoNum type="arabicPeriod"/>
            </a:pPr>
            <a:endParaRPr lang="en-US" dirty="0" smtClean="0">
              <a:solidFill>
                <a:srgbClr val="740000"/>
              </a:solidFill>
            </a:endParaRPr>
          </a:p>
        </p:txBody>
      </p:sp>
    </p:spTree>
    <p:extLst>
      <p:ext uri="{BB962C8B-B14F-4D97-AF65-F5344CB8AC3E}">
        <p14:creationId xmlns:p14="http://schemas.microsoft.com/office/powerpoint/2010/main" val="29761986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1"/>
            <a:ext cx="12192306" cy="6857829"/>
          </a:xfrm>
          <a:prstGeom prst="rect">
            <a:avLst/>
          </a:prstGeom>
        </p:spPr>
      </p:pic>
      <p:sp>
        <p:nvSpPr>
          <p:cNvPr id="2" name="Title 1"/>
          <p:cNvSpPr>
            <a:spLocks noGrp="1"/>
          </p:cNvSpPr>
          <p:nvPr>
            <p:ph type="ctrTitle"/>
          </p:nvPr>
        </p:nvSpPr>
        <p:spPr>
          <a:xfrm>
            <a:off x="2728332" y="386383"/>
            <a:ext cx="9144000" cy="929461"/>
          </a:xfrm>
        </p:spPr>
        <p:txBody>
          <a:bodyPr>
            <a:noAutofit/>
          </a:bodyPr>
          <a:lstStyle/>
          <a:p>
            <a:r>
              <a:rPr lang="en-US" sz="3200" b="1" dirty="0">
                <a:solidFill>
                  <a:srgbClr val="8A0000"/>
                </a:solidFill>
              </a:rPr>
              <a:t>Accessing a Position Description</a:t>
            </a:r>
            <a:br>
              <a:rPr lang="en-US" sz="3200" b="1" dirty="0">
                <a:solidFill>
                  <a:srgbClr val="8A0000"/>
                </a:solidFill>
              </a:rPr>
            </a:br>
            <a:r>
              <a:rPr lang="en-US" sz="3200" b="1" dirty="0">
                <a:solidFill>
                  <a:srgbClr val="8A0000"/>
                </a:solidFill>
              </a:rPr>
              <a:t>in the new Position Management </a:t>
            </a:r>
            <a:r>
              <a:rPr lang="en-US" sz="3200" b="1" dirty="0" smtClean="0">
                <a:solidFill>
                  <a:srgbClr val="8A0000"/>
                </a:solidFill>
              </a:rPr>
              <a:t>Module</a:t>
            </a:r>
            <a:endParaRPr lang="en-US" sz="3200" b="1" dirty="0">
              <a:solidFill>
                <a:srgbClr val="8A0000"/>
              </a:solidFill>
            </a:endParaRPr>
          </a:p>
        </p:txBody>
      </p:sp>
      <p:sp>
        <p:nvSpPr>
          <p:cNvPr id="3" name="Subtitle 2"/>
          <p:cNvSpPr>
            <a:spLocks noGrp="1"/>
          </p:cNvSpPr>
          <p:nvPr>
            <p:ph type="subTitle" idx="1"/>
          </p:nvPr>
        </p:nvSpPr>
        <p:spPr>
          <a:xfrm>
            <a:off x="2728332" y="1494263"/>
            <a:ext cx="9144000" cy="4995747"/>
          </a:xfrm>
        </p:spPr>
        <p:txBody>
          <a:bodyPr>
            <a:normAutofit/>
          </a:bodyPr>
          <a:lstStyle/>
          <a:p>
            <a:pPr algn="l"/>
            <a:endParaRPr lang="en-US" sz="1000" dirty="0" smtClean="0">
              <a:solidFill>
                <a:srgbClr val="740000"/>
              </a:solidFill>
            </a:endParaRPr>
          </a:p>
          <a:p>
            <a:r>
              <a:rPr lang="en-US" sz="1400" dirty="0" smtClean="0">
                <a:solidFill>
                  <a:srgbClr val="740000"/>
                </a:solidFill>
              </a:rPr>
              <a:t>You may have to sign in a second time with your WIN Account credentials (add Winthrop.edu)</a:t>
            </a:r>
          </a:p>
          <a:p>
            <a:endParaRPr lang="en-US" sz="1100" dirty="0">
              <a:solidFill>
                <a:srgbClr val="740000"/>
              </a:solidFill>
            </a:endParaRPr>
          </a:p>
          <a:p>
            <a:endParaRPr lang="en-US" sz="1100" dirty="0" smtClean="0">
              <a:solidFill>
                <a:srgbClr val="740000"/>
              </a:solidFill>
            </a:endParaRPr>
          </a:p>
          <a:p>
            <a:endParaRPr lang="en-US" sz="1100" dirty="0">
              <a:solidFill>
                <a:srgbClr val="740000"/>
              </a:solidFill>
            </a:endParaRPr>
          </a:p>
          <a:p>
            <a:endParaRPr lang="en-US" sz="1100" dirty="0" smtClean="0">
              <a:solidFill>
                <a:srgbClr val="740000"/>
              </a:solidFill>
            </a:endParaRPr>
          </a:p>
          <a:p>
            <a:endParaRPr lang="en-US" sz="1100" dirty="0">
              <a:solidFill>
                <a:srgbClr val="740000"/>
              </a:solidFill>
            </a:endParaRPr>
          </a:p>
          <a:p>
            <a:endParaRPr lang="en-US" sz="1100" dirty="0" smtClean="0">
              <a:solidFill>
                <a:srgbClr val="740000"/>
              </a:solidFill>
            </a:endParaRPr>
          </a:p>
          <a:p>
            <a:endParaRPr lang="en-US" sz="1100" dirty="0">
              <a:solidFill>
                <a:srgbClr val="740000"/>
              </a:solidFill>
            </a:endParaRPr>
          </a:p>
          <a:p>
            <a:endParaRPr lang="en-US" sz="1100" dirty="0" smtClean="0">
              <a:solidFill>
                <a:srgbClr val="740000"/>
              </a:solidFill>
            </a:endParaRPr>
          </a:p>
          <a:p>
            <a:endParaRPr lang="en-US" sz="1100" dirty="0">
              <a:solidFill>
                <a:srgbClr val="740000"/>
              </a:solidFill>
            </a:endParaRPr>
          </a:p>
          <a:p>
            <a:endParaRPr lang="en-US" sz="1100" dirty="0" smtClean="0">
              <a:solidFill>
                <a:srgbClr val="740000"/>
              </a:solidFill>
            </a:endParaRPr>
          </a:p>
          <a:p>
            <a:endParaRPr lang="en-US" sz="1100" dirty="0">
              <a:solidFill>
                <a:srgbClr val="740000"/>
              </a:solidFill>
            </a:endParaRPr>
          </a:p>
          <a:p>
            <a:endParaRPr lang="en-US" sz="1100" dirty="0" smtClean="0">
              <a:solidFill>
                <a:srgbClr val="740000"/>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3532" y="2218266"/>
            <a:ext cx="8009468" cy="4023269"/>
          </a:xfrm>
          <a:prstGeom prst="rect">
            <a:avLst/>
          </a:prstGeom>
        </p:spPr>
      </p:pic>
    </p:spTree>
    <p:extLst>
      <p:ext uri="{BB962C8B-B14F-4D97-AF65-F5344CB8AC3E}">
        <p14:creationId xmlns:p14="http://schemas.microsoft.com/office/powerpoint/2010/main" val="36844462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1"/>
            <a:ext cx="12192306" cy="6857829"/>
          </a:xfrm>
          <a:prstGeom prst="rect">
            <a:avLst/>
          </a:prstGeom>
        </p:spPr>
      </p:pic>
      <p:sp>
        <p:nvSpPr>
          <p:cNvPr id="2" name="Title 1"/>
          <p:cNvSpPr>
            <a:spLocks noGrp="1"/>
          </p:cNvSpPr>
          <p:nvPr>
            <p:ph type="ctrTitle"/>
          </p:nvPr>
        </p:nvSpPr>
        <p:spPr>
          <a:xfrm>
            <a:off x="2728332" y="386383"/>
            <a:ext cx="9144000" cy="929461"/>
          </a:xfrm>
        </p:spPr>
        <p:txBody>
          <a:bodyPr>
            <a:normAutofit/>
          </a:bodyPr>
          <a:lstStyle/>
          <a:p>
            <a:r>
              <a:rPr lang="en-US" dirty="0" smtClean="0">
                <a:solidFill>
                  <a:srgbClr val="8A0000"/>
                </a:solidFill>
              </a:rPr>
              <a:t>Questions or Comments?</a:t>
            </a:r>
            <a:endParaRPr lang="en-US" dirty="0">
              <a:solidFill>
                <a:srgbClr val="8A0000"/>
              </a:solidFill>
            </a:endParaRPr>
          </a:p>
        </p:txBody>
      </p:sp>
      <p:sp>
        <p:nvSpPr>
          <p:cNvPr id="3" name="Subtitle 2"/>
          <p:cNvSpPr>
            <a:spLocks noGrp="1"/>
          </p:cNvSpPr>
          <p:nvPr>
            <p:ph type="subTitle" idx="1"/>
          </p:nvPr>
        </p:nvSpPr>
        <p:spPr>
          <a:xfrm>
            <a:off x="2728332" y="1494263"/>
            <a:ext cx="9144000" cy="4995747"/>
          </a:xfrm>
        </p:spPr>
        <p:txBody>
          <a:bodyPr>
            <a:normAutofit fontScale="92500" lnSpcReduction="10000"/>
          </a:bodyPr>
          <a:lstStyle/>
          <a:p>
            <a:pPr algn="l"/>
            <a:endParaRPr lang="en-US" sz="1000" dirty="0" smtClean="0">
              <a:solidFill>
                <a:srgbClr val="740000"/>
              </a:solidFill>
            </a:endParaRPr>
          </a:p>
          <a:p>
            <a:endParaRPr lang="en-US" sz="2000" dirty="0" smtClean="0">
              <a:solidFill>
                <a:srgbClr val="740000"/>
              </a:solidFill>
            </a:endParaRPr>
          </a:p>
          <a:p>
            <a:r>
              <a:rPr lang="en-US" sz="2000" b="1" i="1" dirty="0" smtClean="0">
                <a:solidFill>
                  <a:srgbClr val="740000"/>
                </a:solidFill>
              </a:rPr>
              <a:t>Source: Department of State Human Resources Division</a:t>
            </a:r>
          </a:p>
          <a:p>
            <a:endParaRPr lang="en-US" sz="2000" b="1" dirty="0" smtClean="0">
              <a:solidFill>
                <a:srgbClr val="740000"/>
              </a:solidFill>
            </a:endParaRPr>
          </a:p>
          <a:p>
            <a:r>
              <a:rPr lang="en-US" sz="2000" b="1" dirty="0" smtClean="0">
                <a:solidFill>
                  <a:srgbClr val="740000"/>
                </a:solidFill>
              </a:rPr>
              <a:t>Need Help?</a:t>
            </a:r>
          </a:p>
          <a:p>
            <a:r>
              <a:rPr lang="en-US" sz="2000" b="1" dirty="0" smtClean="0">
                <a:solidFill>
                  <a:srgbClr val="740000"/>
                </a:solidFill>
              </a:rPr>
              <a:t>Scott Hoffmann—Position description updates, CPA review process </a:t>
            </a:r>
          </a:p>
          <a:p>
            <a:r>
              <a:rPr lang="en-US" sz="2000" b="1" dirty="0" smtClean="0">
                <a:solidFill>
                  <a:srgbClr val="740000"/>
                </a:solidFill>
              </a:rPr>
              <a:t>Email: </a:t>
            </a:r>
            <a:r>
              <a:rPr lang="en-US" sz="2000" b="1" dirty="0" smtClean="0">
                <a:solidFill>
                  <a:srgbClr val="740000"/>
                </a:solidFill>
                <a:hlinkClick r:id="rId4"/>
              </a:rPr>
              <a:t>Hoffmanns@Winthrop.edu</a:t>
            </a:r>
            <a:endParaRPr lang="en-US" sz="2000" b="1" dirty="0" smtClean="0">
              <a:solidFill>
                <a:srgbClr val="740000"/>
              </a:solidFill>
            </a:endParaRPr>
          </a:p>
          <a:p>
            <a:r>
              <a:rPr lang="en-US" sz="2000" b="1" dirty="0" smtClean="0">
                <a:solidFill>
                  <a:srgbClr val="740000"/>
                </a:solidFill>
              </a:rPr>
              <a:t>Ext. 6267</a:t>
            </a:r>
          </a:p>
          <a:p>
            <a:r>
              <a:rPr lang="en-US" sz="2000" b="1" dirty="0" smtClean="0">
                <a:solidFill>
                  <a:srgbClr val="740000"/>
                </a:solidFill>
              </a:rPr>
              <a:t>Kim Sipes—Posting process/vacancy announcements</a:t>
            </a:r>
            <a:endParaRPr lang="en-US" sz="2000" b="1" dirty="0">
              <a:solidFill>
                <a:srgbClr val="740000"/>
              </a:solidFill>
            </a:endParaRPr>
          </a:p>
          <a:p>
            <a:r>
              <a:rPr lang="en-US" sz="2000" b="1" dirty="0">
                <a:solidFill>
                  <a:srgbClr val="740000"/>
                </a:solidFill>
              </a:rPr>
              <a:t>Email:</a:t>
            </a:r>
            <a:r>
              <a:rPr lang="en-US" sz="2000" dirty="0">
                <a:solidFill>
                  <a:srgbClr val="740000"/>
                </a:solidFill>
              </a:rPr>
              <a:t> </a:t>
            </a:r>
            <a:r>
              <a:rPr lang="en-US" sz="2000" dirty="0">
                <a:solidFill>
                  <a:srgbClr val="740000"/>
                </a:solidFill>
                <a:hlinkClick r:id="rId5"/>
              </a:rPr>
              <a:t>sipesk@winthrop.edu</a:t>
            </a:r>
            <a:endParaRPr lang="en-US" sz="2000" dirty="0">
              <a:solidFill>
                <a:srgbClr val="740000"/>
              </a:solidFill>
            </a:endParaRPr>
          </a:p>
          <a:p>
            <a:r>
              <a:rPr lang="en-US" sz="2000" b="1" dirty="0">
                <a:solidFill>
                  <a:srgbClr val="740000"/>
                </a:solidFill>
              </a:rPr>
              <a:t>Ext. 2278</a:t>
            </a:r>
          </a:p>
          <a:p>
            <a:r>
              <a:rPr lang="en-US" sz="2000" b="1" dirty="0" smtClean="0">
                <a:solidFill>
                  <a:srgbClr val="740000"/>
                </a:solidFill>
              </a:rPr>
              <a:t>LeeAnn Pounds—Performance management reviews</a:t>
            </a:r>
            <a:endParaRPr lang="en-US" sz="2000" b="1" dirty="0">
              <a:solidFill>
                <a:srgbClr val="740000"/>
              </a:solidFill>
            </a:endParaRPr>
          </a:p>
          <a:p>
            <a:r>
              <a:rPr lang="en-US" sz="2000" b="1" dirty="0">
                <a:solidFill>
                  <a:srgbClr val="740000"/>
                </a:solidFill>
              </a:rPr>
              <a:t>Email:</a:t>
            </a:r>
            <a:r>
              <a:rPr lang="en-US" sz="2000" dirty="0">
                <a:solidFill>
                  <a:srgbClr val="740000"/>
                </a:solidFill>
              </a:rPr>
              <a:t> </a:t>
            </a:r>
            <a:r>
              <a:rPr lang="en-US" sz="2000" dirty="0">
                <a:solidFill>
                  <a:srgbClr val="740000"/>
                </a:solidFill>
                <a:hlinkClick r:id="rId6"/>
              </a:rPr>
              <a:t>poundsl@winthrop.edu</a:t>
            </a:r>
            <a:endParaRPr lang="en-US" sz="2000" dirty="0">
              <a:solidFill>
                <a:srgbClr val="740000"/>
              </a:solidFill>
            </a:endParaRPr>
          </a:p>
          <a:p>
            <a:r>
              <a:rPr lang="en-US" sz="2000" b="1" dirty="0">
                <a:solidFill>
                  <a:srgbClr val="740000"/>
                </a:solidFill>
              </a:rPr>
              <a:t>Ext. 6255</a:t>
            </a:r>
          </a:p>
          <a:p>
            <a:endParaRPr lang="en-US" sz="2000" dirty="0" smtClean="0">
              <a:solidFill>
                <a:srgbClr val="740000"/>
              </a:solidFill>
            </a:endParaRPr>
          </a:p>
          <a:p>
            <a:endParaRPr lang="en-US" sz="2000" b="1" dirty="0">
              <a:solidFill>
                <a:srgbClr val="740000"/>
              </a:solidFill>
            </a:endParaRPr>
          </a:p>
        </p:txBody>
      </p:sp>
    </p:spTree>
    <p:extLst>
      <p:ext uri="{BB962C8B-B14F-4D97-AF65-F5344CB8AC3E}">
        <p14:creationId xmlns:p14="http://schemas.microsoft.com/office/powerpoint/2010/main" val="20019548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1"/>
            <a:ext cx="12192306" cy="6857829"/>
          </a:xfrm>
          <a:prstGeom prst="rect">
            <a:avLst/>
          </a:prstGeom>
        </p:spPr>
      </p:pic>
      <p:sp>
        <p:nvSpPr>
          <p:cNvPr id="2" name="Title 1"/>
          <p:cNvSpPr>
            <a:spLocks noGrp="1"/>
          </p:cNvSpPr>
          <p:nvPr>
            <p:ph type="ctrTitle"/>
          </p:nvPr>
        </p:nvSpPr>
        <p:spPr>
          <a:xfrm>
            <a:off x="2728332" y="386383"/>
            <a:ext cx="9144000" cy="929461"/>
          </a:xfrm>
        </p:spPr>
        <p:txBody>
          <a:bodyPr>
            <a:noAutofit/>
          </a:bodyPr>
          <a:lstStyle/>
          <a:p>
            <a:r>
              <a:rPr lang="en-US" sz="3200" b="1" dirty="0">
                <a:solidFill>
                  <a:srgbClr val="8A0000"/>
                </a:solidFill>
              </a:rPr>
              <a:t>Accessing a Position Description</a:t>
            </a:r>
            <a:br>
              <a:rPr lang="en-US" sz="3200" b="1" dirty="0">
                <a:solidFill>
                  <a:srgbClr val="8A0000"/>
                </a:solidFill>
              </a:rPr>
            </a:br>
            <a:r>
              <a:rPr lang="en-US" sz="3200" b="1" dirty="0">
                <a:solidFill>
                  <a:srgbClr val="8A0000"/>
                </a:solidFill>
              </a:rPr>
              <a:t>in the new Position Management Module</a:t>
            </a:r>
          </a:p>
        </p:txBody>
      </p:sp>
      <p:sp>
        <p:nvSpPr>
          <p:cNvPr id="3" name="Subtitle 2"/>
          <p:cNvSpPr>
            <a:spLocks noGrp="1"/>
          </p:cNvSpPr>
          <p:nvPr>
            <p:ph type="subTitle" idx="1"/>
          </p:nvPr>
        </p:nvSpPr>
        <p:spPr>
          <a:xfrm>
            <a:off x="2728332" y="1494263"/>
            <a:ext cx="9144000" cy="4995747"/>
          </a:xfrm>
        </p:spPr>
        <p:txBody>
          <a:bodyPr>
            <a:normAutofit/>
          </a:bodyPr>
          <a:lstStyle/>
          <a:p>
            <a:pPr algn="l"/>
            <a:endParaRPr lang="en-US" sz="1000" dirty="0" smtClean="0">
              <a:solidFill>
                <a:srgbClr val="740000"/>
              </a:solidFill>
            </a:endParaRPr>
          </a:p>
          <a:p>
            <a:r>
              <a:rPr lang="en-US" sz="1100" dirty="0" smtClean="0">
                <a:solidFill>
                  <a:srgbClr val="740000"/>
                </a:solidFill>
              </a:rPr>
              <a:t>Go to the top left corner of the </a:t>
            </a:r>
            <a:r>
              <a:rPr lang="en-US" sz="1100" dirty="0" err="1" smtClean="0">
                <a:solidFill>
                  <a:srgbClr val="740000"/>
                </a:solidFill>
              </a:rPr>
              <a:t>PeopleAdmin</a:t>
            </a:r>
            <a:r>
              <a:rPr lang="en-US" sz="1100" dirty="0" smtClean="0">
                <a:solidFill>
                  <a:srgbClr val="740000"/>
                </a:solidFill>
              </a:rPr>
              <a:t> home page to the Blue ellipsis. </a:t>
            </a:r>
            <a:endParaRPr lang="en-US" sz="1100" dirty="0">
              <a:solidFill>
                <a:srgbClr val="740000"/>
              </a:solidFill>
            </a:endParaRPr>
          </a:p>
          <a:p>
            <a:r>
              <a:rPr lang="en-US" sz="1100" dirty="0" smtClean="0">
                <a:solidFill>
                  <a:srgbClr val="740000"/>
                </a:solidFill>
              </a:rPr>
              <a:t>Then, on the pulldown screen, select “Position Management.”</a:t>
            </a:r>
          </a:p>
          <a:p>
            <a:endParaRPr lang="en-US" sz="1100" dirty="0">
              <a:solidFill>
                <a:srgbClr val="740000"/>
              </a:solidFill>
            </a:endParaRPr>
          </a:p>
          <a:p>
            <a:endParaRPr lang="en-US" sz="1100" dirty="0" smtClean="0">
              <a:solidFill>
                <a:srgbClr val="740000"/>
              </a:solidFill>
            </a:endParaRPr>
          </a:p>
          <a:p>
            <a:endParaRPr lang="en-US" sz="1100" dirty="0">
              <a:solidFill>
                <a:srgbClr val="740000"/>
              </a:solidFill>
            </a:endParaRPr>
          </a:p>
          <a:p>
            <a:endParaRPr lang="en-US" sz="1100" dirty="0" smtClean="0">
              <a:solidFill>
                <a:srgbClr val="740000"/>
              </a:solidFill>
            </a:endParaRPr>
          </a:p>
          <a:p>
            <a:endParaRPr lang="en-US" sz="1100" dirty="0">
              <a:solidFill>
                <a:srgbClr val="740000"/>
              </a:solidFill>
            </a:endParaRPr>
          </a:p>
          <a:p>
            <a:endParaRPr lang="en-US" sz="1100" dirty="0" smtClean="0">
              <a:solidFill>
                <a:srgbClr val="740000"/>
              </a:solidFill>
            </a:endParaRPr>
          </a:p>
          <a:p>
            <a:endParaRPr lang="en-US" sz="1100" dirty="0">
              <a:solidFill>
                <a:srgbClr val="740000"/>
              </a:solidFill>
            </a:endParaRPr>
          </a:p>
          <a:p>
            <a:endParaRPr lang="en-US" sz="1100" dirty="0" smtClean="0">
              <a:solidFill>
                <a:srgbClr val="740000"/>
              </a:solidFill>
            </a:endParaRPr>
          </a:p>
          <a:p>
            <a:endParaRPr lang="en-US" sz="1100" dirty="0">
              <a:solidFill>
                <a:srgbClr val="740000"/>
              </a:solidFill>
            </a:endParaRPr>
          </a:p>
          <a:p>
            <a:endParaRPr lang="en-US" sz="1100" dirty="0" smtClean="0">
              <a:solidFill>
                <a:srgbClr val="740000"/>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5598" y="2262319"/>
            <a:ext cx="8009468" cy="3935162"/>
          </a:xfrm>
          <a:prstGeom prst="rect">
            <a:avLst/>
          </a:prstGeom>
        </p:spPr>
      </p:pic>
      <p:pic>
        <p:nvPicPr>
          <p:cNvPr id="6" name="Picture 5"/>
          <p:cNvPicPr>
            <a:picLocks noChangeAspect="1"/>
          </p:cNvPicPr>
          <p:nvPr/>
        </p:nvPicPr>
        <p:blipFill>
          <a:blip r:embed="rId5"/>
          <a:stretch>
            <a:fillRect/>
          </a:stretch>
        </p:blipFill>
        <p:spPr>
          <a:xfrm>
            <a:off x="9587542" y="1737186"/>
            <a:ext cx="447619" cy="314286"/>
          </a:xfrm>
          <a:prstGeom prst="rect">
            <a:avLst/>
          </a:prstGeom>
        </p:spPr>
      </p:pic>
    </p:spTree>
    <p:extLst>
      <p:ext uri="{BB962C8B-B14F-4D97-AF65-F5344CB8AC3E}">
        <p14:creationId xmlns:p14="http://schemas.microsoft.com/office/powerpoint/2010/main" val="2719360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1"/>
            <a:ext cx="12192306" cy="6857829"/>
          </a:xfrm>
          <a:prstGeom prst="rect">
            <a:avLst/>
          </a:prstGeom>
        </p:spPr>
      </p:pic>
      <p:sp>
        <p:nvSpPr>
          <p:cNvPr id="2" name="Title 1"/>
          <p:cNvSpPr>
            <a:spLocks noGrp="1"/>
          </p:cNvSpPr>
          <p:nvPr>
            <p:ph type="ctrTitle"/>
          </p:nvPr>
        </p:nvSpPr>
        <p:spPr>
          <a:xfrm>
            <a:off x="2728332" y="386383"/>
            <a:ext cx="9144000" cy="929461"/>
          </a:xfrm>
        </p:spPr>
        <p:txBody>
          <a:bodyPr>
            <a:normAutofit fontScale="90000"/>
          </a:bodyPr>
          <a:lstStyle/>
          <a:p>
            <a:r>
              <a:rPr lang="en-US" b="1" dirty="0">
                <a:solidFill>
                  <a:srgbClr val="8A0000"/>
                </a:solidFill>
              </a:rPr>
              <a:t>P</a:t>
            </a:r>
            <a:r>
              <a:rPr lang="en-US" b="1" dirty="0" smtClean="0">
                <a:solidFill>
                  <a:srgbClr val="8A0000"/>
                </a:solidFill>
              </a:rPr>
              <a:t>osition Description Overview</a:t>
            </a:r>
            <a:endParaRPr lang="en-US" b="1" dirty="0">
              <a:solidFill>
                <a:srgbClr val="8A0000"/>
              </a:solidFill>
            </a:endParaRPr>
          </a:p>
        </p:txBody>
      </p:sp>
      <p:sp>
        <p:nvSpPr>
          <p:cNvPr id="3" name="Subtitle 2"/>
          <p:cNvSpPr>
            <a:spLocks noGrp="1"/>
          </p:cNvSpPr>
          <p:nvPr>
            <p:ph type="subTitle" idx="1"/>
          </p:nvPr>
        </p:nvSpPr>
        <p:spPr>
          <a:xfrm>
            <a:off x="2728332" y="1494263"/>
            <a:ext cx="9144000" cy="4995747"/>
          </a:xfrm>
        </p:spPr>
        <p:txBody>
          <a:bodyPr>
            <a:normAutofit fontScale="92500"/>
          </a:bodyPr>
          <a:lstStyle/>
          <a:p>
            <a:pPr algn="l"/>
            <a:endParaRPr lang="en-US" sz="3600" dirty="0" smtClean="0">
              <a:solidFill>
                <a:srgbClr val="740000"/>
              </a:solidFill>
            </a:endParaRPr>
          </a:p>
          <a:p>
            <a:pPr algn="l"/>
            <a:r>
              <a:rPr lang="en-US" sz="3600" dirty="0" smtClean="0">
                <a:solidFill>
                  <a:srgbClr val="740000"/>
                </a:solidFill>
              </a:rPr>
              <a:t>A well-written position description clearly, concisely and accurately documents a position’s</a:t>
            </a:r>
          </a:p>
          <a:p>
            <a:pPr marL="571500" indent="-571500" algn="l">
              <a:buFont typeface="Arial" panose="020B0604020202020204" pitchFamily="34" charset="0"/>
              <a:buChar char="•"/>
            </a:pPr>
            <a:r>
              <a:rPr lang="en-US" sz="3600" dirty="0" smtClean="0">
                <a:solidFill>
                  <a:srgbClr val="740000"/>
                </a:solidFill>
              </a:rPr>
              <a:t>duties and responsibilities,</a:t>
            </a:r>
          </a:p>
          <a:p>
            <a:pPr marL="571500" indent="-571500" algn="l">
              <a:buFont typeface="Arial" panose="020B0604020202020204" pitchFamily="34" charset="0"/>
              <a:buChar char="•"/>
            </a:pPr>
            <a:r>
              <a:rPr lang="en-US" sz="3600" dirty="0" smtClean="0">
                <a:solidFill>
                  <a:srgbClr val="740000"/>
                </a:solidFill>
              </a:rPr>
              <a:t>supervisory relationships,</a:t>
            </a:r>
          </a:p>
          <a:p>
            <a:pPr marL="571500" indent="-571500" algn="l">
              <a:buFont typeface="Arial" panose="020B0604020202020204" pitchFamily="34" charset="0"/>
              <a:buChar char="•"/>
            </a:pPr>
            <a:r>
              <a:rPr lang="en-US" sz="3600" dirty="0" smtClean="0">
                <a:solidFill>
                  <a:srgbClr val="740000"/>
                </a:solidFill>
              </a:rPr>
              <a:t>required and preferred education, training, experience, knowledge, skills and abilities, and</a:t>
            </a:r>
          </a:p>
          <a:p>
            <a:pPr marL="571500" indent="-571500" algn="l">
              <a:buFont typeface="Arial" panose="020B0604020202020204" pitchFamily="34" charset="0"/>
              <a:buChar char="•"/>
            </a:pPr>
            <a:r>
              <a:rPr lang="en-US" sz="3600" dirty="0" smtClean="0">
                <a:solidFill>
                  <a:srgbClr val="740000"/>
                </a:solidFill>
              </a:rPr>
              <a:t>physical requirements and working conditions.</a:t>
            </a:r>
          </a:p>
          <a:p>
            <a:pPr algn="l"/>
            <a:r>
              <a:rPr lang="en-US" sz="3600" dirty="0" smtClean="0">
                <a:solidFill>
                  <a:srgbClr val="740000"/>
                </a:solidFill>
              </a:rPr>
              <a:t>   </a:t>
            </a:r>
            <a:endParaRPr lang="en-US" sz="3600" dirty="0">
              <a:solidFill>
                <a:srgbClr val="740000"/>
              </a:solidFill>
            </a:endParaRPr>
          </a:p>
        </p:txBody>
      </p:sp>
    </p:spTree>
    <p:extLst>
      <p:ext uri="{BB962C8B-B14F-4D97-AF65-F5344CB8AC3E}">
        <p14:creationId xmlns:p14="http://schemas.microsoft.com/office/powerpoint/2010/main" val="95618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1"/>
            <a:ext cx="12192306" cy="6857829"/>
          </a:xfrm>
          <a:prstGeom prst="rect">
            <a:avLst/>
          </a:prstGeom>
        </p:spPr>
      </p:pic>
      <p:sp>
        <p:nvSpPr>
          <p:cNvPr id="2" name="Title 1"/>
          <p:cNvSpPr>
            <a:spLocks noGrp="1"/>
          </p:cNvSpPr>
          <p:nvPr>
            <p:ph type="ctrTitle"/>
          </p:nvPr>
        </p:nvSpPr>
        <p:spPr>
          <a:xfrm>
            <a:off x="2728332" y="386383"/>
            <a:ext cx="9144000" cy="929461"/>
          </a:xfrm>
        </p:spPr>
        <p:txBody>
          <a:bodyPr>
            <a:normAutofit/>
          </a:bodyPr>
          <a:lstStyle/>
          <a:p>
            <a:r>
              <a:rPr lang="en-US" sz="4400" b="1" dirty="0" smtClean="0">
                <a:solidFill>
                  <a:srgbClr val="8A0000"/>
                </a:solidFill>
              </a:rPr>
              <a:t>Importance of the Position Description</a:t>
            </a:r>
            <a:endParaRPr lang="en-US" sz="4400" b="1" dirty="0">
              <a:solidFill>
                <a:srgbClr val="8A0000"/>
              </a:solidFill>
            </a:endParaRPr>
          </a:p>
        </p:txBody>
      </p:sp>
      <p:sp>
        <p:nvSpPr>
          <p:cNvPr id="3" name="Subtitle 2"/>
          <p:cNvSpPr>
            <a:spLocks noGrp="1"/>
          </p:cNvSpPr>
          <p:nvPr>
            <p:ph type="subTitle" idx="1"/>
          </p:nvPr>
        </p:nvSpPr>
        <p:spPr>
          <a:xfrm>
            <a:off x="2728332" y="1494263"/>
            <a:ext cx="9144000" cy="4995747"/>
          </a:xfrm>
        </p:spPr>
        <p:txBody>
          <a:bodyPr>
            <a:normAutofit lnSpcReduction="10000"/>
          </a:bodyPr>
          <a:lstStyle/>
          <a:p>
            <a:pPr marL="342900" indent="-342900" algn="l">
              <a:buFont typeface="Arial" panose="020B0604020202020204" pitchFamily="34" charset="0"/>
              <a:buChar char="•"/>
            </a:pPr>
            <a:endParaRPr lang="en-US" dirty="0" smtClean="0">
              <a:solidFill>
                <a:srgbClr val="740000"/>
              </a:solidFill>
            </a:endParaRPr>
          </a:p>
          <a:p>
            <a:pPr marL="342900" indent="-342900" algn="l">
              <a:buFont typeface="Arial" panose="020B0604020202020204" pitchFamily="34" charset="0"/>
              <a:buChar char="•"/>
            </a:pPr>
            <a:r>
              <a:rPr lang="en-US" dirty="0" smtClean="0">
                <a:solidFill>
                  <a:srgbClr val="740000"/>
                </a:solidFill>
              </a:rPr>
              <a:t>Serves as the basis for the recruitment and selection process.</a:t>
            </a:r>
          </a:p>
          <a:p>
            <a:pPr marL="342900" indent="-342900" algn="l">
              <a:buFont typeface="Arial" panose="020B0604020202020204" pitchFamily="34" charset="0"/>
              <a:buChar char="•"/>
            </a:pPr>
            <a:r>
              <a:rPr lang="en-US" sz="2400" dirty="0" smtClean="0">
                <a:solidFill>
                  <a:srgbClr val="740000"/>
                </a:solidFill>
              </a:rPr>
              <a:t>Sets guidelines and expectations </a:t>
            </a:r>
            <a:r>
              <a:rPr lang="en-US" dirty="0" smtClean="0">
                <a:solidFill>
                  <a:srgbClr val="740000"/>
                </a:solidFill>
              </a:rPr>
              <a:t>for</a:t>
            </a:r>
            <a:r>
              <a:rPr lang="en-US" sz="2400" dirty="0" smtClean="0">
                <a:solidFill>
                  <a:srgbClr val="740000"/>
                </a:solidFill>
              </a:rPr>
              <a:t> the employee. </a:t>
            </a:r>
          </a:p>
          <a:p>
            <a:pPr marL="342900" indent="-342900" algn="l">
              <a:buFont typeface="Arial" panose="020B0604020202020204" pitchFamily="34" charset="0"/>
              <a:buChar char="•"/>
            </a:pPr>
            <a:r>
              <a:rPr lang="en-US" dirty="0" smtClean="0">
                <a:solidFill>
                  <a:srgbClr val="740000"/>
                </a:solidFill>
              </a:rPr>
              <a:t>Serves as the basis for the performance evaluation.</a:t>
            </a:r>
          </a:p>
          <a:p>
            <a:pPr marL="342900" indent="-342900" algn="l">
              <a:buFont typeface="Arial" panose="020B0604020202020204" pitchFamily="34" charset="0"/>
              <a:buChar char="•"/>
            </a:pPr>
            <a:r>
              <a:rPr lang="en-US" sz="2400" dirty="0" smtClean="0">
                <a:solidFill>
                  <a:srgbClr val="740000"/>
                </a:solidFill>
              </a:rPr>
              <a:t>Establishes data for comparison and classification purposes.</a:t>
            </a:r>
          </a:p>
          <a:p>
            <a:pPr marL="342900" indent="-342900" algn="l">
              <a:buFont typeface="Arial" panose="020B0604020202020204" pitchFamily="34" charset="0"/>
              <a:buChar char="•"/>
            </a:pPr>
            <a:r>
              <a:rPr lang="en-US" dirty="0" smtClean="0">
                <a:solidFill>
                  <a:srgbClr val="740000"/>
                </a:solidFill>
              </a:rPr>
              <a:t>Helps to ensure “equal pay for equal work.”</a:t>
            </a:r>
          </a:p>
          <a:p>
            <a:pPr marL="342900" indent="-342900" algn="l">
              <a:buFont typeface="Arial" panose="020B0604020202020204" pitchFamily="34" charset="0"/>
              <a:buChar char="•"/>
            </a:pPr>
            <a:r>
              <a:rPr lang="en-US" sz="2400" dirty="0" smtClean="0">
                <a:solidFill>
                  <a:srgbClr val="740000"/>
                </a:solidFill>
              </a:rPr>
              <a:t>Used to determine FLSA status (exempt vs. non-exempt).</a:t>
            </a:r>
          </a:p>
          <a:p>
            <a:pPr algn="l"/>
            <a:endParaRPr lang="en-US" dirty="0" smtClean="0">
              <a:solidFill>
                <a:srgbClr val="740000"/>
              </a:solidFill>
            </a:endParaRPr>
          </a:p>
          <a:p>
            <a:pPr algn="l"/>
            <a:r>
              <a:rPr lang="en-US" dirty="0" smtClean="0">
                <a:solidFill>
                  <a:srgbClr val="740000"/>
                </a:solidFill>
              </a:rPr>
              <a:t>Going </a:t>
            </a:r>
            <a:r>
              <a:rPr lang="en-US" dirty="0">
                <a:solidFill>
                  <a:srgbClr val="740000"/>
                </a:solidFill>
              </a:rPr>
              <a:t>forward, all position descriptions will be created and revised through the new Position Management module and will serve as the basis for posting staff positions—classified and unclassified—as well as all temporary positions recruited through HR. </a:t>
            </a:r>
          </a:p>
          <a:p>
            <a:pPr algn="l"/>
            <a:endParaRPr lang="en-US" sz="2400" dirty="0" smtClean="0">
              <a:solidFill>
                <a:srgbClr val="740000"/>
              </a:solidFill>
            </a:endParaRPr>
          </a:p>
        </p:txBody>
      </p:sp>
    </p:spTree>
    <p:extLst>
      <p:ext uri="{BB962C8B-B14F-4D97-AF65-F5344CB8AC3E}">
        <p14:creationId xmlns:p14="http://schemas.microsoft.com/office/powerpoint/2010/main" val="1928266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1"/>
            <a:ext cx="12192306" cy="6857829"/>
          </a:xfrm>
          <a:prstGeom prst="rect">
            <a:avLst/>
          </a:prstGeom>
        </p:spPr>
      </p:pic>
      <p:sp>
        <p:nvSpPr>
          <p:cNvPr id="2" name="Title 1"/>
          <p:cNvSpPr>
            <a:spLocks noGrp="1"/>
          </p:cNvSpPr>
          <p:nvPr>
            <p:ph type="ctrTitle"/>
          </p:nvPr>
        </p:nvSpPr>
        <p:spPr>
          <a:xfrm>
            <a:off x="2728332" y="386383"/>
            <a:ext cx="9144000" cy="929461"/>
          </a:xfrm>
        </p:spPr>
        <p:txBody>
          <a:bodyPr>
            <a:normAutofit/>
          </a:bodyPr>
          <a:lstStyle/>
          <a:p>
            <a:r>
              <a:rPr lang="en-US" sz="4400" b="1" dirty="0" smtClean="0">
                <a:solidFill>
                  <a:srgbClr val="8A0000"/>
                </a:solidFill>
              </a:rPr>
              <a:t>New Format</a:t>
            </a:r>
            <a:endParaRPr lang="en-US" sz="4400" b="1" dirty="0">
              <a:solidFill>
                <a:srgbClr val="8A0000"/>
              </a:solidFill>
            </a:endParaRPr>
          </a:p>
        </p:txBody>
      </p:sp>
      <p:sp>
        <p:nvSpPr>
          <p:cNvPr id="3" name="Subtitle 2"/>
          <p:cNvSpPr>
            <a:spLocks noGrp="1"/>
          </p:cNvSpPr>
          <p:nvPr>
            <p:ph type="subTitle" idx="1"/>
          </p:nvPr>
        </p:nvSpPr>
        <p:spPr>
          <a:xfrm>
            <a:off x="2728332" y="1494263"/>
            <a:ext cx="9144000" cy="4995747"/>
          </a:xfrm>
        </p:spPr>
        <p:txBody>
          <a:bodyPr>
            <a:normAutofit/>
          </a:bodyPr>
          <a:lstStyle/>
          <a:p>
            <a:pPr algn="l"/>
            <a:endParaRPr lang="en-US" dirty="0" smtClean="0">
              <a:solidFill>
                <a:srgbClr val="740000"/>
              </a:solidFill>
            </a:endParaRPr>
          </a:p>
          <a:p>
            <a:pPr algn="l"/>
            <a:r>
              <a:rPr lang="en-US" dirty="0" smtClean="0">
                <a:solidFill>
                  <a:srgbClr val="740000"/>
                </a:solidFill>
              </a:rPr>
              <a:t> </a:t>
            </a:r>
          </a:p>
        </p:txBody>
      </p:sp>
      <p:pic>
        <p:nvPicPr>
          <p:cNvPr id="1026" name="Picture 2" descr="C:\Users\poundsl\AppData\Local\Temp\SNAGHTML352e358c.PNG"/>
          <p:cNvPicPr>
            <a:picLocks noChangeAspect="1" noChangeArrowheads="1"/>
          </p:cNvPicPr>
          <p:nvPr/>
        </p:nvPicPr>
        <p:blipFill rotWithShape="1">
          <a:blip r:embed="rId4">
            <a:extLst>
              <a:ext uri="{28A0092B-C50C-407E-A947-70E740481C1C}">
                <a14:useLocalDpi xmlns:a14="http://schemas.microsoft.com/office/drawing/2010/main" val="0"/>
              </a:ext>
            </a:extLst>
          </a:blip>
          <a:srcRect r="-12443"/>
          <a:stretch/>
        </p:blipFill>
        <p:spPr bwMode="auto">
          <a:xfrm>
            <a:off x="2581581" y="1426426"/>
            <a:ext cx="10687050" cy="9039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3506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1"/>
            <a:ext cx="12192306" cy="6857829"/>
          </a:xfrm>
          <a:prstGeom prst="rect">
            <a:avLst/>
          </a:prstGeom>
        </p:spPr>
      </p:pic>
      <p:sp>
        <p:nvSpPr>
          <p:cNvPr id="2" name="Title 1"/>
          <p:cNvSpPr>
            <a:spLocks noGrp="1"/>
          </p:cNvSpPr>
          <p:nvPr>
            <p:ph type="ctrTitle"/>
          </p:nvPr>
        </p:nvSpPr>
        <p:spPr>
          <a:xfrm>
            <a:off x="2728332" y="386383"/>
            <a:ext cx="9144000" cy="929461"/>
          </a:xfrm>
        </p:spPr>
        <p:txBody>
          <a:bodyPr>
            <a:normAutofit/>
          </a:bodyPr>
          <a:lstStyle/>
          <a:p>
            <a:r>
              <a:rPr lang="en-US" sz="4400" b="1" dirty="0" smtClean="0">
                <a:solidFill>
                  <a:srgbClr val="8A0000"/>
                </a:solidFill>
              </a:rPr>
              <a:t>New Format</a:t>
            </a:r>
            <a:endParaRPr lang="en-US" sz="4400" b="1" dirty="0">
              <a:solidFill>
                <a:srgbClr val="8A0000"/>
              </a:solidFill>
            </a:endParaRPr>
          </a:p>
        </p:txBody>
      </p:sp>
      <p:sp>
        <p:nvSpPr>
          <p:cNvPr id="3" name="Subtitle 2"/>
          <p:cNvSpPr>
            <a:spLocks noGrp="1"/>
          </p:cNvSpPr>
          <p:nvPr>
            <p:ph type="subTitle" idx="1"/>
          </p:nvPr>
        </p:nvSpPr>
        <p:spPr>
          <a:xfrm>
            <a:off x="2728332" y="1494263"/>
            <a:ext cx="9144000" cy="4995747"/>
          </a:xfrm>
        </p:spPr>
        <p:txBody>
          <a:bodyPr>
            <a:normAutofit/>
          </a:bodyPr>
          <a:lstStyle/>
          <a:p>
            <a:pPr algn="l"/>
            <a:endParaRPr lang="en-US" dirty="0" smtClean="0">
              <a:solidFill>
                <a:srgbClr val="740000"/>
              </a:solidFill>
            </a:endParaRPr>
          </a:p>
          <a:p>
            <a:pPr algn="l"/>
            <a:r>
              <a:rPr lang="en-US" dirty="0" smtClean="0">
                <a:solidFill>
                  <a:srgbClr val="740000"/>
                </a:solidFill>
              </a:rPr>
              <a:t> </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581581" y="1857466"/>
            <a:ext cx="9138194" cy="8177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493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1"/>
            <a:ext cx="12192306" cy="6857829"/>
          </a:xfrm>
          <a:prstGeom prst="rect">
            <a:avLst/>
          </a:prstGeom>
        </p:spPr>
      </p:pic>
      <p:sp>
        <p:nvSpPr>
          <p:cNvPr id="2" name="Title 1"/>
          <p:cNvSpPr>
            <a:spLocks noGrp="1"/>
          </p:cNvSpPr>
          <p:nvPr>
            <p:ph type="ctrTitle"/>
          </p:nvPr>
        </p:nvSpPr>
        <p:spPr>
          <a:xfrm>
            <a:off x="2728332" y="386383"/>
            <a:ext cx="9144000" cy="929461"/>
          </a:xfrm>
        </p:spPr>
        <p:txBody>
          <a:bodyPr>
            <a:normAutofit/>
          </a:bodyPr>
          <a:lstStyle/>
          <a:p>
            <a:r>
              <a:rPr lang="en-US" sz="5400" b="1" dirty="0" smtClean="0">
                <a:solidFill>
                  <a:srgbClr val="8A0000"/>
                </a:solidFill>
              </a:rPr>
              <a:t>Job Purpose Statement</a:t>
            </a:r>
            <a:endParaRPr lang="en-US" sz="5400" b="1" dirty="0">
              <a:solidFill>
                <a:srgbClr val="8A0000"/>
              </a:solidFill>
            </a:endParaRPr>
          </a:p>
        </p:txBody>
      </p:sp>
      <p:sp>
        <p:nvSpPr>
          <p:cNvPr id="3" name="Subtitle 2"/>
          <p:cNvSpPr>
            <a:spLocks noGrp="1"/>
          </p:cNvSpPr>
          <p:nvPr>
            <p:ph type="subTitle" idx="1"/>
          </p:nvPr>
        </p:nvSpPr>
        <p:spPr>
          <a:xfrm>
            <a:off x="2728332" y="1494263"/>
            <a:ext cx="9144000" cy="4995747"/>
          </a:xfrm>
        </p:spPr>
        <p:txBody>
          <a:bodyPr>
            <a:normAutofit/>
          </a:bodyPr>
          <a:lstStyle/>
          <a:p>
            <a:pPr algn="l"/>
            <a:r>
              <a:rPr lang="en-US" sz="2800" dirty="0" smtClean="0">
                <a:solidFill>
                  <a:srgbClr val="740000"/>
                </a:solidFill>
              </a:rPr>
              <a:t>The Job Purpose typically is one or two concise sentences that capture the reason the position exists and its objectives. </a:t>
            </a:r>
          </a:p>
          <a:p>
            <a:pPr algn="l"/>
            <a:endParaRPr lang="en-US" sz="2800" b="1" dirty="0" smtClean="0">
              <a:solidFill>
                <a:srgbClr val="740000"/>
              </a:solidFill>
            </a:endParaRPr>
          </a:p>
          <a:p>
            <a:pPr algn="l"/>
            <a:r>
              <a:rPr lang="en-US" sz="2800" b="1" dirty="0" smtClean="0">
                <a:solidFill>
                  <a:srgbClr val="740000"/>
                </a:solidFill>
              </a:rPr>
              <a:t>Example</a:t>
            </a:r>
            <a:r>
              <a:rPr lang="en-US" sz="2800" dirty="0" smtClean="0">
                <a:solidFill>
                  <a:srgbClr val="740000"/>
                </a:solidFill>
              </a:rPr>
              <a:t>: Reporting to the Employee Relations and Benefits Manager, the Senior Benefits Administrator manages all communications and compliance activities related to Winthrop’s comprehensive employee benefits program.</a:t>
            </a:r>
            <a:endParaRPr lang="en-US" sz="2800" dirty="0">
              <a:solidFill>
                <a:srgbClr val="740000"/>
              </a:solidFill>
            </a:endParaRPr>
          </a:p>
          <a:p>
            <a:pPr algn="l"/>
            <a:endParaRPr lang="en-US" dirty="0" smtClean="0">
              <a:solidFill>
                <a:srgbClr val="740000"/>
              </a:solidFill>
            </a:endParaRPr>
          </a:p>
        </p:txBody>
      </p:sp>
    </p:spTree>
    <p:extLst>
      <p:ext uri="{BB962C8B-B14F-4D97-AF65-F5344CB8AC3E}">
        <p14:creationId xmlns:p14="http://schemas.microsoft.com/office/powerpoint/2010/main" val="16360358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6913</TotalTime>
  <Words>2255</Words>
  <Application>Microsoft Office PowerPoint</Application>
  <PresentationFormat>Widescreen</PresentationFormat>
  <Paragraphs>278</Paragraphs>
  <Slides>30</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Writing An Effective Position Description</vt:lpstr>
      <vt:lpstr>Accessing a Position Description in the new Position Management Module</vt:lpstr>
      <vt:lpstr>Accessing a Position Description in the new Position Management Module</vt:lpstr>
      <vt:lpstr>Accessing a Position Description in the new Position Management Module</vt:lpstr>
      <vt:lpstr>Position Description Overview</vt:lpstr>
      <vt:lpstr>Importance of the Position Description</vt:lpstr>
      <vt:lpstr>New Format</vt:lpstr>
      <vt:lpstr>New Format</vt:lpstr>
      <vt:lpstr>Job Purpose Statement</vt:lpstr>
      <vt:lpstr>Job Duties</vt:lpstr>
      <vt:lpstr>Job Duties</vt:lpstr>
      <vt:lpstr>Job Duties</vt:lpstr>
      <vt:lpstr>Job Duties</vt:lpstr>
      <vt:lpstr>What Are Essential Functions?</vt:lpstr>
      <vt:lpstr>Success Criteria</vt:lpstr>
      <vt:lpstr>Success Criteria</vt:lpstr>
      <vt:lpstr>Minimum Requirements/Qualifications</vt:lpstr>
      <vt:lpstr>Preferred Qualifications</vt:lpstr>
      <vt:lpstr>Knowledge, Skills and Abilities</vt:lpstr>
      <vt:lpstr>Knowledge, Skills and Abilities</vt:lpstr>
      <vt:lpstr>Guidelines and Supervision</vt:lpstr>
      <vt:lpstr>Questions for Setting Supervision Level</vt:lpstr>
      <vt:lpstr>ADA Checklist</vt:lpstr>
      <vt:lpstr> ADA Checklist</vt:lpstr>
      <vt:lpstr> ADA Checklist</vt:lpstr>
      <vt:lpstr>Steps to Modify a Position Description</vt:lpstr>
      <vt:lpstr>Steps to Modify a Position Description</vt:lpstr>
      <vt:lpstr>Steps to Modify a Position Description</vt:lpstr>
      <vt:lpstr>Step-By-Step</vt:lpstr>
      <vt:lpstr>Questions or Comments?</vt:lpstr>
    </vt:vector>
  </TitlesOfParts>
  <Company>Winthrop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Holbert, Tracy Ann</dc:creator>
  <cp:lastModifiedBy>Sipes, Kimberly A</cp:lastModifiedBy>
  <cp:revision>228</cp:revision>
  <cp:lastPrinted>2020-01-09T18:24:05Z</cp:lastPrinted>
  <dcterms:created xsi:type="dcterms:W3CDTF">2018-03-05T14:04:56Z</dcterms:created>
  <dcterms:modified xsi:type="dcterms:W3CDTF">2020-01-27T17:22:16Z</dcterms:modified>
</cp:coreProperties>
</file>