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38"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D196E-332B-429D-AFD1-158107B610BA}" type="datetimeFigureOut">
              <a:rPr lang="en-US" smtClean="0"/>
              <a:t>02/25/16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288110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D196E-332B-429D-AFD1-158107B610BA}" type="datetimeFigureOut">
              <a:rPr lang="en-US" smtClean="0"/>
              <a:t>02/25/16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162149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D196E-332B-429D-AFD1-158107B610BA}" type="datetimeFigureOut">
              <a:rPr lang="en-US" smtClean="0"/>
              <a:t>02/25/16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44481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D196E-332B-429D-AFD1-158107B610BA}" type="datetimeFigureOut">
              <a:rPr lang="en-US" smtClean="0"/>
              <a:t>02/25/16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154896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D196E-332B-429D-AFD1-158107B610BA}" type="datetimeFigureOut">
              <a:rPr lang="en-US" smtClean="0"/>
              <a:t>02/25/16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197654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D196E-332B-429D-AFD1-158107B610BA}" type="datetimeFigureOut">
              <a:rPr lang="en-US" smtClean="0"/>
              <a:t>02/25/16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345720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D196E-332B-429D-AFD1-158107B610BA}" type="datetimeFigureOut">
              <a:rPr lang="en-US" smtClean="0"/>
              <a:t>02/25/16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334301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D196E-332B-429D-AFD1-158107B610BA}" type="datetimeFigureOut">
              <a:rPr lang="en-US" smtClean="0"/>
              <a:t>02/25/16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389160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D196E-332B-429D-AFD1-158107B610BA}" type="datetimeFigureOut">
              <a:rPr lang="en-US" smtClean="0"/>
              <a:t>02/25/16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86007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196E-332B-429D-AFD1-158107B610BA}" type="datetimeFigureOut">
              <a:rPr lang="en-US" smtClean="0"/>
              <a:t>02/25/16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116498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196E-332B-429D-AFD1-158107B610BA}" type="datetimeFigureOut">
              <a:rPr lang="en-US" smtClean="0"/>
              <a:t>02/25/16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4713C-D0C1-4DAA-87C5-56C2C4A5CFCD}" type="slidenum">
              <a:rPr lang="en-US" smtClean="0"/>
              <a:t>‹#›</a:t>
            </a:fld>
            <a:endParaRPr lang="en-US"/>
          </a:p>
        </p:txBody>
      </p:sp>
    </p:spTree>
    <p:extLst>
      <p:ext uri="{BB962C8B-B14F-4D97-AF65-F5344CB8AC3E}">
        <p14:creationId xmlns:p14="http://schemas.microsoft.com/office/powerpoint/2010/main" val="260267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D196E-332B-429D-AFD1-158107B610BA}" type="datetimeFigureOut">
              <a:rPr lang="en-US" smtClean="0"/>
              <a:t>02/25/16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4713C-D0C1-4DAA-87C5-56C2C4A5CFCD}" type="slidenum">
              <a:rPr lang="en-US" smtClean="0"/>
              <a:t>‹#›</a:t>
            </a:fld>
            <a:endParaRPr lang="en-US"/>
          </a:p>
        </p:txBody>
      </p:sp>
    </p:spTree>
    <p:extLst>
      <p:ext uri="{BB962C8B-B14F-4D97-AF65-F5344CB8AC3E}">
        <p14:creationId xmlns:p14="http://schemas.microsoft.com/office/powerpoint/2010/main" val="3377622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tifton.winthrop.edu:9090/"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163887"/>
            <a:ext cx="7772400" cy="625097"/>
          </a:xfrm>
        </p:spPr>
        <p:txBody>
          <a:bodyPr>
            <a:normAutofit/>
          </a:bodyPr>
          <a:lstStyle/>
          <a:p>
            <a:r>
              <a:rPr lang="en-US" sz="3200" dirty="0" smtClean="0"/>
              <a:t>Employee Detail Tab</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962150"/>
            <a:ext cx="8991600" cy="3448050"/>
          </a:xfrm>
          <a:prstGeom prst="rect">
            <a:avLst/>
          </a:prstGeom>
        </p:spPr>
      </p:pic>
      <p:sp>
        <p:nvSpPr>
          <p:cNvPr id="6" name="Right Arrow 5"/>
          <p:cNvSpPr/>
          <p:nvPr/>
        </p:nvSpPr>
        <p:spPr>
          <a:xfrm>
            <a:off x="-381000" y="4539868"/>
            <a:ext cx="533400" cy="2286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9710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163887"/>
            <a:ext cx="7772400" cy="625097"/>
          </a:xfrm>
        </p:spPr>
        <p:txBody>
          <a:bodyPr>
            <a:normAutofit/>
          </a:bodyPr>
          <a:lstStyle/>
          <a:p>
            <a:r>
              <a:rPr lang="en-US" sz="3200" dirty="0" smtClean="0"/>
              <a:t>Employee Detail – Position Descriptions</a:t>
            </a:r>
            <a:endParaRPr lang="en-US" sz="3200"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49" y="1788985"/>
            <a:ext cx="8915400" cy="4688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143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219201"/>
            <a:ext cx="7772400" cy="533400"/>
          </a:xfrm>
        </p:spPr>
        <p:txBody>
          <a:bodyPr>
            <a:normAutofit fontScale="90000"/>
          </a:bodyPr>
          <a:lstStyle/>
          <a:p>
            <a:r>
              <a:rPr lang="en-US" sz="3200" dirty="0" smtClean="0"/>
              <a:t>EPMS – New Form</a:t>
            </a:r>
            <a:endParaRPr lang="en-US" sz="3200" dirty="0"/>
          </a:p>
        </p:txBody>
      </p:sp>
      <p:sp>
        <p:nvSpPr>
          <p:cNvPr id="3" name="Subtitle 2"/>
          <p:cNvSpPr>
            <a:spLocks noGrp="1"/>
          </p:cNvSpPr>
          <p:nvPr>
            <p:ph type="subTitle" idx="1"/>
          </p:nvPr>
        </p:nvSpPr>
        <p:spPr>
          <a:xfrm>
            <a:off x="990600" y="1905000"/>
            <a:ext cx="7162800" cy="4114799"/>
          </a:xfrm>
        </p:spPr>
        <p:txBody>
          <a:bodyPr>
            <a:noAutofit/>
          </a:bodyPr>
          <a:lstStyle/>
          <a:p>
            <a:pPr marL="342900" indent="-342900" algn="l">
              <a:buFont typeface="Arial" panose="020B0604020202020204" pitchFamily="34" charset="0"/>
              <a:buChar char="•"/>
            </a:pPr>
            <a:r>
              <a:rPr lang="en-US" sz="2200" dirty="0" smtClean="0">
                <a:solidFill>
                  <a:schemeClr val="tx1"/>
                </a:solidFill>
              </a:rPr>
              <a:t>Completes top portion of page 1 automatically based on settings in Banner</a:t>
            </a:r>
          </a:p>
          <a:p>
            <a:pPr marL="342900" indent="-342900" algn="l">
              <a:buFont typeface="Arial" panose="020B0604020202020204" pitchFamily="34" charset="0"/>
              <a:buChar char="•"/>
            </a:pPr>
            <a:r>
              <a:rPr lang="en-US" sz="2200" dirty="0" smtClean="0">
                <a:solidFill>
                  <a:schemeClr val="tx1"/>
                </a:solidFill>
              </a:rPr>
              <a:t>Font </a:t>
            </a:r>
            <a:r>
              <a:rPr lang="en-US" sz="2200" dirty="0">
                <a:solidFill>
                  <a:schemeClr val="tx1"/>
                </a:solidFill>
              </a:rPr>
              <a:t>size consistent throughout document and </a:t>
            </a:r>
            <a:r>
              <a:rPr lang="en-US" sz="2200" dirty="0" smtClean="0">
                <a:solidFill>
                  <a:schemeClr val="tx1"/>
                </a:solidFill>
              </a:rPr>
              <a:t>page use as needed on pages 2-3</a:t>
            </a:r>
          </a:p>
          <a:p>
            <a:pPr marL="342900" indent="-342900" algn="l">
              <a:buFont typeface="Arial" panose="020B0604020202020204" pitchFamily="34" charset="0"/>
              <a:buChar char="•"/>
            </a:pPr>
            <a:r>
              <a:rPr lang="en-US" sz="2200" dirty="0" smtClean="0">
                <a:solidFill>
                  <a:schemeClr val="tx1"/>
                </a:solidFill>
              </a:rPr>
              <a:t>Choice of Planning Stage vs Review Document at onset clears any discrepancies between the two documents and signature sections</a:t>
            </a:r>
          </a:p>
          <a:p>
            <a:pPr marL="342900" indent="-342900" algn="l">
              <a:buFont typeface="Arial" panose="020B0604020202020204" pitchFamily="34" charset="0"/>
              <a:buChar char="•"/>
            </a:pPr>
            <a:r>
              <a:rPr lang="en-US" sz="2200" dirty="0" smtClean="0">
                <a:solidFill>
                  <a:schemeClr val="tx1"/>
                </a:solidFill>
              </a:rPr>
              <a:t>Saving the document is automated.  Changes can be made any time until the “Finalize/Complete” option has run.</a:t>
            </a:r>
          </a:p>
          <a:p>
            <a:pPr marL="342900" indent="-342900" algn="l">
              <a:buFont typeface="Arial" panose="020B0604020202020204" pitchFamily="34" charset="0"/>
              <a:buChar char="•"/>
            </a:pPr>
            <a:r>
              <a:rPr lang="en-US" sz="2200" dirty="0" smtClean="0">
                <a:solidFill>
                  <a:schemeClr val="tx1"/>
                </a:solidFill>
              </a:rPr>
              <a:t>Validation checks are automated.  Verifies fields are completed and supervisor characteristics applied.</a:t>
            </a:r>
            <a:r>
              <a:rPr lang="en-US" sz="2000" dirty="0" smtClean="0">
                <a:solidFill>
                  <a:schemeClr val="tx1"/>
                </a:solidFill>
              </a:rPr>
              <a:t/>
            </a:r>
            <a:br>
              <a:rPr lang="en-US" sz="2000" dirty="0" smtClean="0">
                <a:solidFill>
                  <a:schemeClr val="tx1"/>
                </a:solidFill>
              </a:rPr>
            </a:br>
            <a:endParaRPr lang="en-US" sz="2000" dirty="0" smtClean="0">
              <a:solidFill>
                <a:schemeClr val="tx1"/>
              </a:solidFill>
            </a:endParaRPr>
          </a:p>
        </p:txBody>
      </p:sp>
    </p:spTree>
    <p:extLst>
      <p:ext uri="{BB962C8B-B14F-4D97-AF65-F5344CB8AC3E}">
        <p14:creationId xmlns:p14="http://schemas.microsoft.com/office/powerpoint/2010/main" val="2486378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163887"/>
            <a:ext cx="7772400" cy="625097"/>
          </a:xfrm>
        </p:spPr>
        <p:txBody>
          <a:bodyPr>
            <a:normAutofit/>
          </a:bodyPr>
          <a:lstStyle/>
          <a:p>
            <a:r>
              <a:rPr lang="en-US" sz="3200" dirty="0" smtClean="0"/>
              <a:t>Employee Detail Tab</a:t>
            </a:r>
            <a:endParaRPr lang="en-US"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962150"/>
            <a:ext cx="8991600" cy="3448050"/>
          </a:xfrm>
          <a:prstGeom prst="rect">
            <a:avLst/>
          </a:prstGeom>
        </p:spPr>
      </p:pic>
      <p:sp>
        <p:nvSpPr>
          <p:cNvPr id="8" name="Right Arrow 7"/>
          <p:cNvSpPr/>
          <p:nvPr/>
        </p:nvSpPr>
        <p:spPr>
          <a:xfrm>
            <a:off x="-381000" y="3462051"/>
            <a:ext cx="533400" cy="2286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3317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163887"/>
            <a:ext cx="7772400" cy="625097"/>
          </a:xfrm>
        </p:spPr>
        <p:txBody>
          <a:bodyPr>
            <a:normAutofit/>
          </a:bodyPr>
          <a:lstStyle/>
          <a:p>
            <a:r>
              <a:rPr lang="en-US" sz="3200" dirty="0" smtClean="0"/>
              <a:t>Employee Detail – </a:t>
            </a:r>
            <a:r>
              <a:rPr lang="en-US" sz="3200" dirty="0" smtClean="0">
                <a:hlinkClick r:id="rId3"/>
              </a:rPr>
              <a:t>EPMS</a:t>
            </a:r>
            <a:endParaRPr lang="en-US" sz="3200"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 y="2056037"/>
            <a:ext cx="9134475" cy="2887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5029200"/>
            <a:ext cx="7848600" cy="1323439"/>
          </a:xfrm>
          <a:prstGeom prst="rect">
            <a:avLst/>
          </a:prstGeom>
          <a:noFill/>
        </p:spPr>
        <p:txBody>
          <a:bodyPr wrap="square" rtlCol="0">
            <a:spAutoFit/>
          </a:bodyPr>
          <a:lstStyle/>
          <a:p>
            <a:r>
              <a:rPr lang="en-US" sz="1600" b="1" i="1" u="sng" dirty="0" smtClean="0"/>
              <a:t>Note</a:t>
            </a:r>
            <a:r>
              <a:rPr lang="en-US" sz="1600" i="1" dirty="0" smtClean="0"/>
              <a:t>:  If the icons or triangles to the left of the employee records are not visible…(one time only - </a:t>
            </a:r>
            <a:r>
              <a:rPr lang="en-US" sz="1600" i="1" dirty="0"/>
              <a:t>to update your </a:t>
            </a:r>
            <a:r>
              <a:rPr lang="en-US" sz="1600" i="1" dirty="0" smtClean="0"/>
              <a:t>browser code) press the </a:t>
            </a:r>
            <a:r>
              <a:rPr lang="en-US" sz="1600" i="1" u="sng" dirty="0" smtClean="0">
                <a:effectLst>
                  <a:outerShdw blurRad="38100" dist="38100" dir="2700000" algn="tl">
                    <a:srgbClr val="000000">
                      <a:alpha val="43137"/>
                    </a:srgbClr>
                  </a:outerShdw>
                </a:effectLst>
              </a:rPr>
              <a:t>Ctrl</a:t>
            </a:r>
            <a:r>
              <a:rPr lang="en-US" sz="1600" i="1" dirty="0" smtClean="0"/>
              <a:t> button and the </a:t>
            </a:r>
            <a:r>
              <a:rPr lang="en-US" sz="1600" i="1" u="sng" dirty="0" smtClean="0">
                <a:effectLst>
                  <a:outerShdw blurRad="38100" dist="38100" dir="2700000" algn="tl">
                    <a:srgbClr val="000000">
                      <a:alpha val="43137"/>
                    </a:srgbClr>
                  </a:outerShdw>
                </a:effectLst>
              </a:rPr>
              <a:t>F5</a:t>
            </a:r>
            <a:r>
              <a:rPr lang="en-US" sz="1600" i="1" dirty="0" smtClean="0"/>
              <a:t> button at the same time. </a:t>
            </a:r>
          </a:p>
          <a:p>
            <a:endParaRPr lang="en-US" sz="1600" i="1" dirty="0"/>
          </a:p>
          <a:p>
            <a:r>
              <a:rPr lang="en-US" sz="1600" i="1" dirty="0" smtClean="0"/>
              <a:t>If using Internet Explorer and icons don’t work, remove winthrop.edu from Compatibility View settings. (From the menu bar, select Tools then Compatibility View settings to remove.)</a:t>
            </a:r>
            <a:endParaRPr lang="en-US" sz="1600" i="1"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1000" y="5105400"/>
            <a:ext cx="838200" cy="345141"/>
          </a:xfrm>
          <a:prstGeom prst="rect">
            <a:avLst/>
          </a:prstGeom>
        </p:spPr>
      </p:pic>
    </p:spTree>
    <p:extLst>
      <p:ext uri="{BB962C8B-B14F-4D97-AF65-F5344CB8AC3E}">
        <p14:creationId xmlns:p14="http://schemas.microsoft.com/office/powerpoint/2010/main" val="2769737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219200"/>
            <a:ext cx="7772400" cy="917575"/>
          </a:xfrm>
        </p:spPr>
        <p:txBody>
          <a:bodyPr>
            <a:normAutofit/>
          </a:bodyPr>
          <a:lstStyle/>
          <a:p>
            <a:r>
              <a:rPr lang="en-US" sz="3200" dirty="0" smtClean="0"/>
              <a:t>EPMS – Menu Icons</a:t>
            </a:r>
            <a:endParaRPr lang="en-US" sz="3200" dirty="0"/>
          </a:p>
        </p:txBody>
      </p:sp>
      <p:sp>
        <p:nvSpPr>
          <p:cNvPr id="3" name="Subtitle 2"/>
          <p:cNvSpPr>
            <a:spLocks noGrp="1"/>
          </p:cNvSpPr>
          <p:nvPr>
            <p:ph type="subTitle" idx="1"/>
          </p:nvPr>
        </p:nvSpPr>
        <p:spPr>
          <a:xfrm>
            <a:off x="2133600" y="2057400"/>
            <a:ext cx="5638800" cy="4543778"/>
          </a:xfrm>
        </p:spPr>
        <p:txBody>
          <a:bodyPr>
            <a:noAutofit/>
          </a:bodyPr>
          <a:lstStyle/>
          <a:p>
            <a:pPr algn="l"/>
            <a:r>
              <a:rPr lang="en-US" sz="2200" dirty="0" smtClean="0">
                <a:solidFill>
                  <a:schemeClr val="tx1"/>
                </a:solidFill>
              </a:rPr>
              <a:t>Expand the detail for this employee.</a:t>
            </a:r>
          </a:p>
          <a:p>
            <a:pPr algn="l"/>
            <a:r>
              <a:rPr lang="en-US" sz="2200" dirty="0" smtClean="0">
                <a:solidFill>
                  <a:schemeClr val="tx1"/>
                </a:solidFill>
              </a:rPr>
              <a:t>Collapse the detail for this employee.</a:t>
            </a:r>
          </a:p>
          <a:p>
            <a:pPr algn="l"/>
            <a:r>
              <a:rPr lang="en-US" sz="2200" dirty="0" smtClean="0">
                <a:solidFill>
                  <a:schemeClr val="tx1"/>
                </a:solidFill>
              </a:rPr>
              <a:t>This person is a supervisor who reviews other employees, drill down to see their employees.</a:t>
            </a:r>
          </a:p>
          <a:p>
            <a:pPr algn="l"/>
            <a:r>
              <a:rPr lang="en-US" sz="2200" dirty="0" smtClean="0">
                <a:solidFill>
                  <a:schemeClr val="tx1"/>
                </a:solidFill>
              </a:rPr>
              <a:t>View this employee’s Position Description.</a:t>
            </a:r>
            <a:br>
              <a:rPr lang="en-US" sz="2200" dirty="0" smtClean="0">
                <a:solidFill>
                  <a:schemeClr val="tx1"/>
                </a:solidFill>
              </a:rPr>
            </a:br>
            <a:r>
              <a:rPr lang="en-US" sz="1400" dirty="0" smtClean="0">
                <a:solidFill>
                  <a:schemeClr val="tx1"/>
                </a:solidFill>
              </a:rPr>
              <a:t/>
            </a:r>
            <a:br>
              <a:rPr lang="en-US" sz="1400" dirty="0" smtClean="0">
                <a:solidFill>
                  <a:schemeClr val="tx1"/>
                </a:solidFill>
              </a:rPr>
            </a:br>
            <a:r>
              <a:rPr lang="en-US" sz="2200" dirty="0" smtClean="0">
                <a:solidFill>
                  <a:schemeClr val="tx1"/>
                </a:solidFill>
              </a:rPr>
              <a:t>Add a new EPMS document.</a:t>
            </a:r>
            <a:endParaRPr lang="en-US" sz="1200" dirty="0" smtClean="0">
              <a:solidFill>
                <a:schemeClr val="tx1"/>
              </a:solidFill>
            </a:endParaRPr>
          </a:p>
          <a:p>
            <a:pPr algn="l"/>
            <a:endParaRPr lang="en-US" sz="1200" dirty="0" smtClean="0">
              <a:solidFill>
                <a:schemeClr val="tx1"/>
              </a:solidFill>
            </a:endParaRPr>
          </a:p>
          <a:p>
            <a:pPr algn="l"/>
            <a:r>
              <a:rPr lang="en-US" sz="2200" dirty="0" smtClean="0">
                <a:solidFill>
                  <a:schemeClr val="tx1"/>
                </a:solidFill>
              </a:rPr>
              <a:t>Edit an existing EPMS document.</a:t>
            </a:r>
            <a:endParaRPr lang="en-US" sz="1200" dirty="0" smtClean="0">
              <a:solidFill>
                <a:schemeClr val="tx1"/>
              </a:solidFill>
            </a:endParaRPr>
          </a:p>
          <a:p>
            <a:pPr algn="l"/>
            <a:endParaRPr lang="en-US" sz="600" dirty="0" smtClean="0">
              <a:solidFill>
                <a:schemeClr val="tx1"/>
              </a:solidFill>
            </a:endParaRPr>
          </a:p>
          <a:p>
            <a:pPr algn="l"/>
            <a:r>
              <a:rPr lang="en-US" sz="2200" dirty="0" smtClean="0">
                <a:solidFill>
                  <a:schemeClr val="tx1"/>
                </a:solidFill>
              </a:rPr>
              <a:t>Copy an existing EPMS document.</a:t>
            </a:r>
          </a:p>
          <a:p>
            <a:pPr algn="l"/>
            <a:endParaRPr lang="en-US" sz="600" dirty="0" smtClean="0">
              <a:solidFill>
                <a:schemeClr val="tx1"/>
              </a:solidFill>
            </a:endParaRPr>
          </a:p>
          <a:p>
            <a:pPr algn="l"/>
            <a:r>
              <a:rPr lang="en-US" sz="2200" dirty="0" smtClean="0">
                <a:solidFill>
                  <a:schemeClr val="tx1"/>
                </a:solidFill>
              </a:rPr>
              <a:t>Delete an existing EPMS document.</a:t>
            </a:r>
            <a:r>
              <a:rPr lang="en-US" sz="600" dirty="0" smtClean="0">
                <a:solidFill>
                  <a:schemeClr val="tx1"/>
                </a:solidFill>
              </a:rPr>
              <a:t/>
            </a:r>
            <a:br>
              <a:rPr lang="en-US" sz="600" dirty="0" smtClean="0">
                <a:solidFill>
                  <a:schemeClr val="tx1"/>
                </a:solidFill>
              </a:rPr>
            </a:br>
            <a:endParaRPr lang="en-US" sz="600" dirty="0" smtClean="0">
              <a:solidFill>
                <a:schemeClr val="tx1"/>
              </a:solidFill>
            </a:endParaRPr>
          </a:p>
          <a:p>
            <a:pPr algn="l"/>
            <a:r>
              <a:rPr lang="en-US" sz="2200" dirty="0" smtClean="0">
                <a:solidFill>
                  <a:schemeClr val="tx1"/>
                </a:solidFill>
              </a:rPr>
              <a:t>View an existing EPMS document.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852" y="2057400"/>
            <a:ext cx="563548" cy="4800600"/>
          </a:xfrm>
          <a:prstGeom prst="rect">
            <a:avLst/>
          </a:prstGeom>
        </p:spPr>
      </p:pic>
    </p:spTree>
    <p:extLst>
      <p:ext uri="{BB962C8B-B14F-4D97-AF65-F5344CB8AC3E}">
        <p14:creationId xmlns:p14="http://schemas.microsoft.com/office/powerpoint/2010/main" val="2223529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219201"/>
            <a:ext cx="7772400" cy="533400"/>
          </a:xfrm>
        </p:spPr>
        <p:txBody>
          <a:bodyPr>
            <a:normAutofit fontScale="90000"/>
          </a:bodyPr>
          <a:lstStyle/>
          <a:p>
            <a:r>
              <a:rPr lang="en-US" sz="3200" dirty="0" smtClean="0"/>
              <a:t>EPMS – Status Bar</a:t>
            </a:r>
            <a:endParaRPr lang="en-US" sz="3200" dirty="0"/>
          </a:p>
        </p:txBody>
      </p:sp>
      <p:sp>
        <p:nvSpPr>
          <p:cNvPr id="3" name="Subtitle 2"/>
          <p:cNvSpPr>
            <a:spLocks noGrp="1"/>
          </p:cNvSpPr>
          <p:nvPr>
            <p:ph type="subTitle" idx="1"/>
          </p:nvPr>
        </p:nvSpPr>
        <p:spPr>
          <a:xfrm>
            <a:off x="2133600" y="2028825"/>
            <a:ext cx="6286500" cy="4572353"/>
          </a:xfrm>
        </p:spPr>
        <p:txBody>
          <a:bodyPr>
            <a:noAutofit/>
          </a:bodyPr>
          <a:lstStyle/>
          <a:p>
            <a:pPr algn="l"/>
            <a:r>
              <a:rPr lang="en-US" sz="2200" dirty="0" smtClean="0">
                <a:solidFill>
                  <a:schemeClr val="tx1"/>
                </a:solidFill>
              </a:rPr>
              <a:t>The Status Bar is located at the bottom of the EPMS document.  Due to system timeouts in 30 minutes on Wingspan, you should save your work often. The icons found here are as follows:</a:t>
            </a:r>
            <a:endParaRPr lang="en-US" sz="2600" dirty="0" smtClean="0">
              <a:solidFill>
                <a:schemeClr val="tx1"/>
              </a:solidFill>
            </a:endParaRPr>
          </a:p>
          <a:p>
            <a:pPr algn="l"/>
            <a:r>
              <a:rPr lang="en-US" sz="2600" dirty="0">
                <a:solidFill>
                  <a:schemeClr val="tx1"/>
                </a:solidFill>
              </a:rPr>
              <a:t/>
            </a:r>
            <a:br>
              <a:rPr lang="en-US" sz="2600" dirty="0">
                <a:solidFill>
                  <a:schemeClr val="tx1"/>
                </a:solidFill>
              </a:rPr>
            </a:br>
            <a:r>
              <a:rPr lang="en-US" sz="2000" dirty="0" smtClean="0">
                <a:solidFill>
                  <a:schemeClr val="tx1"/>
                </a:solidFill>
              </a:rPr>
              <a:t>Save – Saves the EPMS form (save OFTEN).  “Unsaved Changes” message shows when you access/change the form since the last Save operation.</a:t>
            </a:r>
            <a:r>
              <a:rPr lang="en-US" sz="1000" dirty="0" smtClean="0">
                <a:solidFill>
                  <a:schemeClr val="tx1"/>
                </a:solidFill>
              </a:rPr>
              <a:t/>
            </a:r>
            <a:br>
              <a:rPr lang="en-US" sz="1000" dirty="0" smtClean="0">
                <a:solidFill>
                  <a:schemeClr val="tx1"/>
                </a:solidFill>
              </a:rPr>
            </a:br>
            <a:r>
              <a:rPr lang="en-US" sz="1000" dirty="0" smtClean="0">
                <a:solidFill>
                  <a:schemeClr val="tx1"/>
                </a:solidFill>
              </a:rPr>
              <a:t/>
            </a:r>
            <a:br>
              <a:rPr lang="en-US" sz="1000" dirty="0" smtClean="0">
                <a:solidFill>
                  <a:schemeClr val="tx1"/>
                </a:solidFill>
              </a:rPr>
            </a:br>
            <a:r>
              <a:rPr lang="en-US" sz="2000" dirty="0" smtClean="0">
                <a:solidFill>
                  <a:schemeClr val="tx1"/>
                </a:solidFill>
              </a:rPr>
              <a:t>Validation -  Checks to ensure entry of required fields.  Exclamation mark means that SAVE needs to run prior.</a:t>
            </a:r>
            <a:r>
              <a:rPr lang="en-US" sz="1000" dirty="0" smtClean="0">
                <a:solidFill>
                  <a:schemeClr val="tx1"/>
                </a:solidFill>
              </a:rPr>
              <a:t> </a:t>
            </a:r>
          </a:p>
          <a:p>
            <a:pPr algn="l"/>
            <a:r>
              <a:rPr lang="en-US" sz="2000" dirty="0" smtClean="0">
                <a:solidFill>
                  <a:schemeClr val="tx1"/>
                </a:solidFill>
              </a:rPr>
              <a:t>Complete - Finalizes EPMS form and prevents future changes.  Exclamation mark means that VALIDATION needs to complete prior.</a:t>
            </a:r>
            <a:br>
              <a:rPr lang="en-US" sz="2000" dirty="0" smtClean="0">
                <a:solidFill>
                  <a:schemeClr val="tx1"/>
                </a:solidFill>
              </a:rPr>
            </a:br>
            <a:endParaRPr lang="en-US" sz="2000" dirty="0" smtClean="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676400"/>
            <a:ext cx="7353300" cy="3524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6326" y="3962400"/>
            <a:ext cx="856299" cy="2362200"/>
          </a:xfrm>
          <a:prstGeom prst="rect">
            <a:avLst/>
          </a:prstGeom>
        </p:spPr>
      </p:pic>
    </p:spTree>
    <p:extLst>
      <p:ext uri="{BB962C8B-B14F-4D97-AF65-F5344CB8AC3E}">
        <p14:creationId xmlns:p14="http://schemas.microsoft.com/office/powerpoint/2010/main" val="1187060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4506" y="1447800"/>
            <a:ext cx="5614987" cy="4998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35"/>
            <a:ext cx="9144000" cy="1208536"/>
          </a:xfrm>
          <a:prstGeom prst="rect">
            <a:avLst/>
          </a:prstGeom>
        </p:spPr>
      </p:pic>
      <p:sp>
        <p:nvSpPr>
          <p:cNvPr id="2" name="Title 1"/>
          <p:cNvSpPr>
            <a:spLocks noGrp="1"/>
          </p:cNvSpPr>
          <p:nvPr>
            <p:ph type="ctrTitle"/>
          </p:nvPr>
        </p:nvSpPr>
        <p:spPr>
          <a:xfrm>
            <a:off x="685800" y="1219201"/>
            <a:ext cx="7772400" cy="533400"/>
          </a:xfrm>
        </p:spPr>
        <p:txBody>
          <a:bodyPr>
            <a:normAutofit fontScale="90000"/>
          </a:bodyPr>
          <a:lstStyle/>
          <a:p>
            <a:r>
              <a:rPr lang="en-US" sz="3200" dirty="0" smtClean="0"/>
              <a:t>EPMS – Process Flow</a:t>
            </a:r>
            <a:endParaRPr lang="en-US" sz="3200" dirty="0"/>
          </a:p>
        </p:txBody>
      </p:sp>
      <p:sp>
        <p:nvSpPr>
          <p:cNvPr id="3" name="Subtitle 2"/>
          <p:cNvSpPr>
            <a:spLocks noGrp="1"/>
          </p:cNvSpPr>
          <p:nvPr>
            <p:ph type="subTitle" idx="1"/>
          </p:nvPr>
        </p:nvSpPr>
        <p:spPr>
          <a:xfrm>
            <a:off x="1066800" y="1828801"/>
            <a:ext cx="7162800" cy="4772378"/>
          </a:xfrm>
        </p:spPr>
        <p:txBody>
          <a:bodyPr>
            <a:noAutofit/>
          </a:bodyPr>
          <a:lstStyle/>
          <a:p>
            <a:pPr algn="l"/>
            <a:r>
              <a:rPr lang="en-US" sz="2600" dirty="0">
                <a:solidFill>
                  <a:schemeClr val="tx1"/>
                </a:solidFill>
              </a:rPr>
              <a:t/>
            </a:r>
            <a:br>
              <a:rPr lang="en-US" sz="2600" dirty="0">
                <a:solidFill>
                  <a:schemeClr val="tx1"/>
                </a:solidFill>
              </a:rPr>
            </a:br>
            <a:endParaRPr lang="en-US" sz="2000" dirty="0" smtClean="0">
              <a:solidFill>
                <a:schemeClr val="tx1"/>
              </a:solidFill>
            </a:endParaRPr>
          </a:p>
        </p:txBody>
      </p:sp>
    </p:spTree>
    <p:extLst>
      <p:ext uri="{BB962C8B-B14F-4D97-AF65-F5344CB8AC3E}">
        <p14:creationId xmlns:p14="http://schemas.microsoft.com/office/powerpoint/2010/main" val="3097020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257</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Employee Detail Tab</vt:lpstr>
      <vt:lpstr>Employee Detail – Position Descriptions</vt:lpstr>
      <vt:lpstr>EPMS – New Form</vt:lpstr>
      <vt:lpstr>Employee Detail Tab</vt:lpstr>
      <vt:lpstr>Employee Detail – EPMS</vt:lpstr>
      <vt:lpstr>EPMS – Menu Icons</vt:lpstr>
      <vt:lpstr>EPMS – Status Bar</vt:lpstr>
      <vt:lpstr>EPMS – Process Flow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Detail – Position Descriptions</dc:title>
  <dc:creator>Holbert, Tracy</dc:creator>
  <cp:lastModifiedBy>Holbert, Tracy</cp:lastModifiedBy>
  <cp:revision>30</cp:revision>
  <dcterms:created xsi:type="dcterms:W3CDTF">2016-02-15T14:03:35Z</dcterms:created>
  <dcterms:modified xsi:type="dcterms:W3CDTF">2016-02-25T13:45:42Z</dcterms:modified>
</cp:coreProperties>
</file>